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4"/>
  </p:sldMasterIdLst>
  <p:notesMasterIdLst>
    <p:notesMasterId r:id="rId26"/>
  </p:notesMasterIdLst>
  <p:sldIdLst>
    <p:sldId id="1759" r:id="rId5"/>
    <p:sldId id="1798" r:id="rId6"/>
    <p:sldId id="1807" r:id="rId7"/>
    <p:sldId id="1800" r:id="rId8"/>
    <p:sldId id="1730" r:id="rId9"/>
    <p:sldId id="270" r:id="rId10"/>
    <p:sldId id="1801" r:id="rId11"/>
    <p:sldId id="1802" r:id="rId12"/>
    <p:sldId id="1787" r:id="rId13"/>
    <p:sldId id="1731" r:id="rId14"/>
    <p:sldId id="1741" r:id="rId15"/>
    <p:sldId id="276" r:id="rId16"/>
    <p:sldId id="1795" r:id="rId17"/>
    <p:sldId id="1803" r:id="rId18"/>
    <p:sldId id="1805" r:id="rId19"/>
    <p:sldId id="1808" r:id="rId20"/>
    <p:sldId id="1804" r:id="rId21"/>
    <p:sldId id="1806" r:id="rId22"/>
    <p:sldId id="1796" r:id="rId23"/>
    <p:sldId id="1797" r:id="rId24"/>
    <p:sldId id="1794" r:id="rId25"/>
  </p:sldIdLst>
  <p:sldSz cx="12192000" cy="6858000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aron Baker" initials="AB" lastIdx="1" clrIdx="0">
    <p:extLst>
      <p:ext uri="{19B8F6BF-5375-455C-9EA6-DF929625EA0E}">
        <p15:presenceInfo xmlns:p15="http://schemas.microsoft.com/office/powerpoint/2012/main" userId="S-1-5-21-1600405185-321671752-1990678075-899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0532"/>
    <a:srgbClr val="000000"/>
    <a:srgbClr val="0070C0"/>
    <a:srgbClr val="FCFCFC"/>
    <a:srgbClr val="4059AD"/>
    <a:srgbClr val="E8A6A6"/>
    <a:srgbClr val="CF4242"/>
    <a:srgbClr val="5A5B5D"/>
    <a:srgbClr val="FF8F8F"/>
    <a:srgbClr val="446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CB0B0D-9DFE-0B5A-BCD5-8F44CC3288BF}" v="16" dt="2021-07-30T17:33:31.641"/>
    <p1510:client id="{F0D21DF1-F3D7-2572-B1AA-C4B0615D15C0}" v="151" dt="2021-07-30T21:31:08.820"/>
    <p1510:client id="{62FA87D3-71AA-F63F-86A4-857A7FCABC29}" v="3" dt="2021-09-22T19:44:54.159"/>
    <p1510:client id="{25892B84-C960-A7BA-F94E-736F754A2410}" v="613" dt="2022-10-07T14:19:02.495"/>
    <p1510:client id="{5E97B909-EEC8-3582-5CEA-7A28B2975869}" v="1401" dt="2022-10-06T19:05:14.062"/>
    <p1510:client id="{3FDE6EA2-0FD8-F9DB-2F75-CD7DEFE2F0FF}" v="44" dt="2021-07-30T20:46:48.249"/>
    <p1510:client id="{73C2CF9C-3CFC-01B8-22BF-8C85A00EC1CE}" v="59" dt="2022-03-31T19:00:04.926"/>
    <p1510:client id="{818C430F-99B6-37A0-9B91-6189FB68174C}" v="297" dt="2022-10-06T17:40:24.124"/>
    <p1510:client id="{8A84E6C9-7C03-1374-9AF6-A11767E7FAAA}" v="4" dt="2022-09-23T16:57:09.808"/>
    <p1510:client id="{8F94885B-7A7A-CF0C-B441-EE3A24396388}" v="4" dt="2022-10-06T16:41:16.684"/>
    <p1510:client id="{F6DCA26A-971C-8462-7BCD-9AF1B62A5D85}" v="200" dt="2022-10-07T17:53:02.8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2260647419072616"/>
          <c:y val="0.11068337809609072"/>
          <c:w val="0.71032627588218133"/>
          <c:h val="0.82008872659941678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bg1">
                <a:lumMod val="50000"/>
              </a:schemeClr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Lbl>
              <c:idx val="1"/>
              <c:layout>
                <c:manualLayout>
                  <c:x val="-0.11209417602654584"/>
                  <c:y val="3.2716384119794311E-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8F2-49CA-ABA4-D55A6C2368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'Figure 1--Population'!$A$36:$A$57</c:f>
              <c:strCache>
                <c:ptCount val="22"/>
                <c:pt idx="0">
                  <c:v>US Total</c:v>
                </c:pt>
                <c:pt idx="1">
                  <c:v>New York-Newark-Jersey City, NY-NJ-PA                    </c:v>
                </c:pt>
                <c:pt idx="2">
                  <c:v>Los Angeles-Long Beach-Anaheim, CA</c:v>
                </c:pt>
                <c:pt idx="3">
                  <c:v>Chicago-Naperville-Elgin, IL-IN-WI</c:v>
                </c:pt>
                <c:pt idx="4">
                  <c:v>Dallas-Fort Worth-Arlington, TX</c:v>
                </c:pt>
                <c:pt idx="5">
                  <c:v>Houston-The Woodlands-Sugar Land, TX</c:v>
                </c:pt>
                <c:pt idx="6">
                  <c:v>Washington-Arlington-Alexandria, DC-VA-MD-WV</c:v>
                </c:pt>
                <c:pt idx="7">
                  <c:v>Philadelphia-Camden-Wilmington, PA-NJ-DE-MD</c:v>
                </c:pt>
                <c:pt idx="8">
                  <c:v>Atlanta-Sandy Springs-Alpharetta, GA</c:v>
                </c:pt>
                <c:pt idx="9">
                  <c:v>Miami-Fort Lauderdale-Pompano Beach, FL</c:v>
                </c:pt>
                <c:pt idx="10">
                  <c:v>Phoenix-Mesa-Chandler, AZ</c:v>
                </c:pt>
                <c:pt idx="11">
                  <c:v>Boston-Cambridge-Newton, MA-NH</c:v>
                </c:pt>
                <c:pt idx="12">
                  <c:v>Riverside-San Bernardino-Ontario, CA</c:v>
                </c:pt>
                <c:pt idx="13">
                  <c:v>San Francisco-Oakland-Berkeley, CA</c:v>
                </c:pt>
                <c:pt idx="14">
                  <c:v>Detroit-Warren-Dearborn, MI</c:v>
                </c:pt>
                <c:pt idx="15">
                  <c:v>Seattle-Tacoma-Bellevue, WA</c:v>
                </c:pt>
                <c:pt idx="16">
                  <c:v>Minneapolis-St. Paul-Bloomington, MN-WI</c:v>
                </c:pt>
                <c:pt idx="17">
                  <c:v>San Diego-Chula Vista-Carlsbad, CA</c:v>
                </c:pt>
                <c:pt idx="18">
                  <c:v>Tampa-St. Petersburg-Clearwater, FL</c:v>
                </c:pt>
                <c:pt idx="19">
                  <c:v>Denver-Aurora-Lakewood, CO</c:v>
                </c:pt>
                <c:pt idx="20">
                  <c:v>Baltimore-Columbia-Towson, MD</c:v>
                </c:pt>
                <c:pt idx="21">
                  <c:v>Rest of U.S.</c:v>
                </c:pt>
              </c:strCache>
            </c:strRef>
          </c:cat>
          <c:val>
            <c:numRef>
              <c:f>'Figure 1--Population'!$D$36:$D$57</c:f>
              <c:numCache>
                <c:formatCode>0.0%</c:formatCode>
                <c:ptCount val="22"/>
                <c:pt idx="0">
                  <c:v>5.2192596915929278E-2</c:v>
                </c:pt>
                <c:pt idx="1">
                  <c:v>-2.0021996953108103E-2</c:v>
                </c:pt>
                <c:pt idx="2">
                  <c:v>2.00353750559914E-2</c:v>
                </c:pt>
                <c:pt idx="3">
                  <c:v>1.4717063086721388E-2</c:v>
                </c:pt>
                <c:pt idx="4">
                  <c:v>0.12654537225470663</c:v>
                </c:pt>
                <c:pt idx="5">
                  <c:v>5.8654118808639716E-2</c:v>
                </c:pt>
                <c:pt idx="6">
                  <c:v>8.956025978137172E-2</c:v>
                </c:pt>
                <c:pt idx="7">
                  <c:v>3.6469342087449355E-2</c:v>
                </c:pt>
                <c:pt idx="8">
                  <c:v>8.9335435217766046E-2</c:v>
                </c:pt>
                <c:pt idx="9">
                  <c:v>0.13520277242586479</c:v>
                </c:pt>
                <c:pt idx="10">
                  <c:v>0.15806843490585137</c:v>
                </c:pt>
                <c:pt idx="11">
                  <c:v>7.3242282769170566E-2</c:v>
                </c:pt>
                <c:pt idx="12">
                  <c:v>3.0104909121750494E-2</c:v>
                </c:pt>
                <c:pt idx="13">
                  <c:v>8.5850838140875185E-2</c:v>
                </c:pt>
                <c:pt idx="14">
                  <c:v>1.5173568622399682E-2</c:v>
                </c:pt>
                <c:pt idx="15">
                  <c:v>0.13625568971291302</c:v>
                </c:pt>
                <c:pt idx="16">
                  <c:v>6.1287548687102428E-2</c:v>
                </c:pt>
                <c:pt idx="17">
                  <c:v>4.7840827728446951E-2</c:v>
                </c:pt>
                <c:pt idx="18">
                  <c:v>0.1337921807067535</c:v>
                </c:pt>
                <c:pt idx="19">
                  <c:v>0.11510980102212882</c:v>
                </c:pt>
                <c:pt idx="20">
                  <c:v>5.4841847947922351E-2</c:v>
                </c:pt>
                <c:pt idx="21">
                  <c:v>4.8095528394169251E-2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F2-49CA-ABA4-D55A6C236873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24120928"/>
        <c:axId val="424114368"/>
      </c:barChart>
      <c:catAx>
        <c:axId val="4241209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4114368"/>
        <c:crosses val="autoZero"/>
        <c:auto val="1"/>
        <c:lblAlgn val="ctr"/>
        <c:lblOffset val="100"/>
        <c:noMultiLvlLbl val="0"/>
      </c:catAx>
      <c:valAx>
        <c:axId val="424114368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4120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9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5797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F2E5EB02-7142-4B44-9F91-EFC6851A7B8E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60463"/>
            <a:ext cx="5572125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67781"/>
            <a:ext cx="5588000" cy="3655457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5796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0328AE01-E476-4ABA-A328-32AB9E044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751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Lockout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8AE01-E476-4ABA-A328-32AB9E044E7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211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20278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Lockout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8AE01-E476-4ABA-A328-32AB9E044E7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21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Lockout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8AE01-E476-4ABA-A328-32AB9E044E7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7112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Lockout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8AE01-E476-4ABA-A328-32AB9E044E7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2189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95358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Lockout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8AE01-E476-4ABA-A328-32AB9E044E7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35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Lockout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28AE01-E476-4ABA-A328-32AB9E044E7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0181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512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 preserve="1" userDrawn="1">
  <p:cSld name="2_Custom Layout">
    <p:bg>
      <p:bgPr>
        <a:solidFill>
          <a:schemeClr val="lt1"/>
        </a:solidFill>
        <a:effectLst/>
      </p:bgPr>
    </p:bg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AC776C1-DE3A-4748-9111-68D7A0EE9E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4BF4D78-59A2-48A7-93D1-0E63DA9AAE37}"/>
              </a:ext>
            </a:extLst>
          </p:cNvPr>
          <p:cNvSpPr/>
          <p:nvPr userDrawn="1"/>
        </p:nvSpPr>
        <p:spPr>
          <a:xfrm>
            <a:off x="10292080" y="355600"/>
            <a:ext cx="1534160" cy="660400"/>
          </a:xfrm>
          <a:prstGeom prst="rect">
            <a:avLst/>
          </a:prstGeom>
          <a:solidFill>
            <a:srgbClr val="FBFBF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5F6E81B-9424-4E36-922D-8441DCCCDE5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4752" y="197907"/>
            <a:ext cx="1312864" cy="54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64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 userDrawn="1">
  <p:cSld name="Custom Layout">
    <p:bg>
      <p:bgPr>
        <a:solidFill>
          <a:schemeClr val="lt1"/>
        </a:solidFill>
        <a:effectLst/>
      </p:bgPr>
    </p:bg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AC776C1-DE3A-4748-9111-68D7A0EE9E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22F7F78-615D-46A3-A1E4-F4533A19B3DF}"/>
              </a:ext>
            </a:extLst>
          </p:cNvPr>
          <p:cNvSpPr/>
          <p:nvPr userDrawn="1"/>
        </p:nvSpPr>
        <p:spPr>
          <a:xfrm>
            <a:off x="10278208" y="246185"/>
            <a:ext cx="1582615" cy="782515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6D9AD62-5692-48D5-995C-F92F41003B0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4752" y="197907"/>
            <a:ext cx="1312864" cy="543525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427948A-3F5C-4E6A-AFA5-AB1EFE5B4E12}"/>
              </a:ext>
            </a:extLst>
          </p:cNvPr>
          <p:cNvCxnSpPr>
            <a:cxnSpLocks/>
          </p:cNvCxnSpPr>
          <p:nvPr userDrawn="1"/>
        </p:nvCxnSpPr>
        <p:spPr>
          <a:xfrm>
            <a:off x="550416" y="879235"/>
            <a:ext cx="11641584" cy="0"/>
          </a:xfrm>
          <a:prstGeom prst="line">
            <a:avLst/>
          </a:prstGeom>
          <a:ln w="19050">
            <a:solidFill>
              <a:srgbClr val="A805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0593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 preserve="1" userDrawn="1">
  <p:cSld name="3_Custom Layout">
    <p:bg>
      <p:bgPr>
        <a:solidFill>
          <a:schemeClr val="lt1"/>
        </a:solidFill>
        <a:effectLst/>
      </p:bgPr>
    </p:bg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22F7F78-615D-46A3-A1E4-F4533A19B3DF}"/>
              </a:ext>
            </a:extLst>
          </p:cNvPr>
          <p:cNvSpPr/>
          <p:nvPr userDrawn="1"/>
        </p:nvSpPr>
        <p:spPr>
          <a:xfrm>
            <a:off x="10278208" y="246185"/>
            <a:ext cx="1582615" cy="782515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6D9AD62-5692-48D5-995C-F92F41003B0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4752" y="197907"/>
            <a:ext cx="1312864" cy="543525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427948A-3F5C-4E6A-AFA5-AB1EFE5B4E12}"/>
              </a:ext>
            </a:extLst>
          </p:cNvPr>
          <p:cNvCxnSpPr>
            <a:cxnSpLocks/>
          </p:cNvCxnSpPr>
          <p:nvPr userDrawn="1"/>
        </p:nvCxnSpPr>
        <p:spPr>
          <a:xfrm>
            <a:off x="550416" y="879235"/>
            <a:ext cx="11641584" cy="0"/>
          </a:xfrm>
          <a:prstGeom prst="line">
            <a:avLst/>
          </a:prstGeom>
          <a:ln w="19050">
            <a:solidFill>
              <a:srgbClr val="A805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8A9CB62E-FAC4-46E3-895A-91EEED03DD5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" t="31572" r="11862" b="48892"/>
          <a:stretch/>
        </p:blipFill>
        <p:spPr>
          <a:xfrm>
            <a:off x="472311" y="6432333"/>
            <a:ext cx="2691893" cy="336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727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F397593-D198-41F1-93D4-C4BFCABA52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06F1443-36A5-42DD-8839-145C1CBE2E70}"/>
              </a:ext>
            </a:extLst>
          </p:cNvPr>
          <p:cNvSpPr/>
          <p:nvPr userDrawn="1"/>
        </p:nvSpPr>
        <p:spPr>
          <a:xfrm>
            <a:off x="10292080" y="355600"/>
            <a:ext cx="1534160" cy="6604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5E710F0-7B04-407D-84AF-7FD7623A6B8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4752" y="197907"/>
            <a:ext cx="1312864" cy="54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607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F397593-D198-41F1-93D4-C4BFCABA52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06F1443-36A5-42DD-8839-145C1CBE2E70}"/>
              </a:ext>
            </a:extLst>
          </p:cNvPr>
          <p:cNvSpPr/>
          <p:nvPr userDrawn="1"/>
        </p:nvSpPr>
        <p:spPr>
          <a:xfrm>
            <a:off x="10292080" y="355600"/>
            <a:ext cx="1534160" cy="6604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5E710F0-7B04-407D-84AF-7FD7623A6B8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4752" y="197907"/>
            <a:ext cx="1312864" cy="543525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2F7A228-F6E4-4955-8241-23AA6CBFE32F}"/>
              </a:ext>
            </a:extLst>
          </p:cNvPr>
          <p:cNvCxnSpPr>
            <a:cxnSpLocks/>
          </p:cNvCxnSpPr>
          <p:nvPr userDrawn="1"/>
        </p:nvCxnSpPr>
        <p:spPr>
          <a:xfrm>
            <a:off x="550416" y="879235"/>
            <a:ext cx="11641584" cy="0"/>
          </a:xfrm>
          <a:prstGeom prst="line">
            <a:avLst/>
          </a:prstGeom>
          <a:ln w="19050">
            <a:solidFill>
              <a:srgbClr val="A805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493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2DBAB-DDB7-4B32-934A-8346BC6BA2B8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18C77-8156-4F3C-9744-61D693F701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131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Quattrocento Sans"/>
              <a:buNone/>
              <a:defRPr sz="44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5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endParaRPr/>
          </a:p>
        </p:txBody>
      </p:sp>
      <p:sp>
        <p:nvSpPr>
          <p:cNvPr id="12" name="Google Shape;12;p5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98989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endParaRPr/>
          </a:p>
        </p:txBody>
      </p:sp>
      <p:sp>
        <p:nvSpPr>
          <p:cNvPr id="13" name="Google Shape;13;p5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98989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endParaRPr/>
          </a:p>
        </p:txBody>
      </p:sp>
      <p:sp>
        <p:nvSpPr>
          <p:cNvPr id="14" name="Google Shape;14;p5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98989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98989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98989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98989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98989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98989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98989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98989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989898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2596609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19" r:id="rId1"/>
    <p:sldLayoutId id="2147483694" r:id="rId2"/>
    <p:sldLayoutId id="2147483721" r:id="rId3"/>
    <p:sldLayoutId id="2147483717" r:id="rId4"/>
    <p:sldLayoutId id="2147483720" r:id="rId5"/>
    <p:sldLayoutId id="2147483718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92A55C0-12DF-48E8-B7E5-31BFDD761913}"/>
              </a:ext>
            </a:extLst>
          </p:cNvPr>
          <p:cNvSpPr txBox="1"/>
          <p:nvPr/>
        </p:nvSpPr>
        <p:spPr>
          <a:xfrm>
            <a:off x="450151" y="2313330"/>
            <a:ext cx="11295562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500" b="1">
                <a:solidFill>
                  <a:srgbClr val="000000"/>
                </a:solidFill>
                <a:latin typeface="Segoe UI Semilight"/>
                <a:cs typeface="Segoe UI Semilight"/>
              </a:rPr>
              <a:t>Prospects for Growth and Change:</a:t>
            </a:r>
            <a:endParaRPr lang="en-US"/>
          </a:p>
          <a:p>
            <a:r>
              <a:rPr lang="en-US" sz="2500" b="1">
                <a:solidFill>
                  <a:srgbClr val="000000"/>
                </a:solidFill>
                <a:latin typeface="Segoe UI Semilight"/>
                <a:cs typeface="Segoe UI Semilight"/>
              </a:rPr>
              <a:t>U.S. Metro Area Forecast 2022-2032</a:t>
            </a:r>
            <a:endParaRPr lang="en-US" sz="2500">
              <a:cs typeface="Segoe UI Semilight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EC85391-B6B0-4168-A071-04B6324A502E}"/>
              </a:ext>
            </a:extLst>
          </p:cNvPr>
          <p:cNvSpPr/>
          <p:nvPr/>
        </p:nvSpPr>
        <p:spPr>
          <a:xfrm>
            <a:off x="0" y="6153504"/>
            <a:ext cx="12191999" cy="7044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7F4F691-5C2B-42E7-A120-B186E6B81DD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628" b="73847"/>
          <a:stretch/>
        </p:blipFill>
        <p:spPr>
          <a:xfrm>
            <a:off x="459558" y="6442619"/>
            <a:ext cx="2712902" cy="31378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A208206-8088-D738-DCA2-9341CDCD830E}"/>
              </a:ext>
            </a:extLst>
          </p:cNvPr>
          <p:cNvSpPr txBox="1"/>
          <p:nvPr/>
        </p:nvSpPr>
        <p:spPr>
          <a:xfrm>
            <a:off x="451555" y="4092221"/>
            <a:ext cx="4722518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>
                <a:cs typeface="Segoe UI Semilight"/>
              </a:rPr>
              <a:t>Frederick </a:t>
            </a:r>
            <a:r>
              <a:rPr lang="en-US" sz="2000" b="1" err="1">
                <a:cs typeface="Segoe UI Semilight"/>
              </a:rPr>
              <a:t>Treyz</a:t>
            </a:r>
            <a:r>
              <a:rPr lang="en-US" sz="2000" b="1">
                <a:cs typeface="Segoe UI Semilight"/>
              </a:rPr>
              <a:t>, Ph.D. </a:t>
            </a:r>
            <a:endParaRPr lang="en-US">
              <a:cs typeface="Segoe UI Semilight"/>
            </a:endParaRPr>
          </a:p>
          <a:p>
            <a:r>
              <a:rPr lang="en-US" sz="2000" b="1">
                <a:cs typeface="Segoe UI Semilight"/>
              </a:rPr>
              <a:t>CEO, Chief Economist</a:t>
            </a:r>
            <a:endParaRPr lang="en-US">
              <a:cs typeface="Segoe UI Semiligh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A05278-2CDF-C8AF-E2C1-F680AD7F8E61}"/>
              </a:ext>
            </a:extLst>
          </p:cNvPr>
          <p:cNvSpPr txBox="1"/>
          <p:nvPr/>
        </p:nvSpPr>
        <p:spPr>
          <a:xfrm>
            <a:off x="451555" y="3273777"/>
            <a:ext cx="6444072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>
                <a:latin typeface="Segoe UI Semilight"/>
              </a:rPr>
              <a:t>For REMI User's Conference 2022</a:t>
            </a:r>
            <a:endParaRPr lang="en-US" sz="2000">
              <a:cs typeface="Segoe UI Semilight"/>
            </a:endParaRPr>
          </a:p>
        </p:txBody>
      </p:sp>
    </p:spTree>
    <p:extLst>
      <p:ext uri="{BB962C8B-B14F-4D97-AF65-F5344CB8AC3E}">
        <p14:creationId xmlns:p14="http://schemas.microsoft.com/office/powerpoint/2010/main" val="36555810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C96ECCE6-CEDE-4086-86B9-7DBF25EE1C84}"/>
              </a:ext>
            </a:extLst>
          </p:cNvPr>
          <p:cNvSpPr txBox="1"/>
          <p:nvPr/>
        </p:nvSpPr>
        <p:spPr>
          <a:xfrm>
            <a:off x="489527" y="484224"/>
            <a:ext cx="1016000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>
                <a:solidFill>
                  <a:srgbClr val="000000"/>
                </a:solidFill>
                <a:latin typeface="Calibri"/>
                <a:ea typeface="Verdana"/>
                <a:cs typeface="Calibri"/>
              </a:rPr>
              <a:t>Figure 2: Metropolitan Employment Forecast (2022-2032 % Change)</a:t>
            </a:r>
          </a:p>
        </p:txBody>
      </p:sp>
      <p:pic>
        <p:nvPicPr>
          <p:cNvPr id="3" name="Picture 3" descr="Diagram&#10;&#10;Description automatically generated">
            <a:extLst>
              <a:ext uri="{FF2B5EF4-FFF2-40B4-BE49-F238E27FC236}">
                <a16:creationId xmlns:a16="http://schemas.microsoft.com/office/drawing/2014/main" id="{80AE5BCF-B184-7908-CCFA-03D63D3DDE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5643" y="1144034"/>
            <a:ext cx="8263662" cy="4957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803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>
            <a:extLst>
              <a:ext uri="{FF2B5EF4-FFF2-40B4-BE49-F238E27FC236}">
                <a16:creationId xmlns:a16="http://schemas.microsoft.com/office/drawing/2014/main" id="{393171B0-E513-49EF-8BB3-C15A4CDCFEF2}"/>
              </a:ext>
            </a:extLst>
          </p:cNvPr>
          <p:cNvSpPr txBox="1"/>
          <p:nvPr/>
        </p:nvSpPr>
        <p:spPr>
          <a:xfrm>
            <a:off x="581474" y="479778"/>
            <a:ext cx="9756409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0">
              <a:buClr>
                <a:srgbClr val="525252"/>
              </a:buClr>
              <a:buSzPts val="2400"/>
              <a:defRPr/>
            </a:pPr>
            <a:r>
              <a:rPr lang="en-US" sz="2000" b="1" kern="0">
                <a:solidFill>
                  <a:srgbClr val="000000"/>
                </a:solidFill>
                <a:latin typeface="Calibri"/>
                <a:ea typeface="Quattrocento Sans"/>
                <a:cs typeface="Calibri"/>
                <a:sym typeface="Quattrocento Sans"/>
              </a:rPr>
              <a:t>Figure 3: Metropolitan Real Disposable Income per Capita Forecast (2022-2032 % Change)</a:t>
            </a:r>
            <a:endParaRPr lang="en-US" sz="2000" b="1" kern="0">
              <a:solidFill>
                <a:srgbClr val="000000"/>
              </a:solidFill>
              <a:latin typeface="Calibri"/>
              <a:ea typeface="Quattrocento Sans"/>
              <a:cs typeface="Calibri"/>
            </a:endParaRPr>
          </a:p>
          <a:p>
            <a:pPr lvl="0">
              <a:buClr>
                <a:srgbClr val="525252"/>
              </a:buClr>
              <a:buSzPts val="2400"/>
              <a:defRPr/>
            </a:pPr>
            <a:endParaRPr lang="en-US" sz="2800" kern="0">
              <a:solidFill>
                <a:srgbClr val="000000"/>
              </a:solidFill>
              <a:latin typeface="Segoe UI Semibold" panose="020B0702040204020203" pitchFamily="34" charset="0"/>
              <a:cs typeface="Segoe UI Semibold" panose="020B0702040204020203" pitchFamily="34" charset="0"/>
              <a:sym typeface="Arial"/>
            </a:endParaRPr>
          </a:p>
        </p:txBody>
      </p:sp>
      <p:pic>
        <p:nvPicPr>
          <p:cNvPr id="2" name="Picture 2" descr="Diagram&#10;&#10;Description automatically generated">
            <a:extLst>
              <a:ext uri="{FF2B5EF4-FFF2-40B4-BE49-F238E27FC236}">
                <a16:creationId xmlns:a16="http://schemas.microsoft.com/office/drawing/2014/main" id="{6B006D7C-3095-04E8-860F-02F04BA656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4400" y="1310419"/>
            <a:ext cx="7917274" cy="4848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1759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1" name="Google Shape;981;p20"/>
          <p:cNvSpPr/>
          <p:nvPr/>
        </p:nvSpPr>
        <p:spPr>
          <a:xfrm>
            <a:off x="1359287" y="1623260"/>
            <a:ext cx="3070368" cy="3897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light" panose="020B0402040204020203" pitchFamily="34" charset="0"/>
              <a:ea typeface="Quattrocento Sans"/>
              <a:cs typeface="Segoe UI Semilight" panose="020B0402040204020203" pitchFamily="34" charset="0"/>
              <a:sym typeface="Quattrocento Sans"/>
            </a:endParaRPr>
          </a:p>
        </p:txBody>
      </p:sp>
      <p:sp>
        <p:nvSpPr>
          <p:cNvPr id="984" name="Google Shape;984;p20"/>
          <p:cNvSpPr txBox="1"/>
          <p:nvPr/>
        </p:nvSpPr>
        <p:spPr>
          <a:xfrm>
            <a:off x="8544279" y="1644557"/>
            <a:ext cx="150478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light" panose="020B0402040204020203" pitchFamily="34" charset="0"/>
                <a:ea typeface="Quattrocento Sans"/>
                <a:cs typeface="Segoe UI Semilight" panose="020B0402040204020203" pitchFamily="34" charset="0"/>
                <a:sym typeface="Quattrocento Sans"/>
              </a:rPr>
              <a:t>Category 3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Semilight" panose="020B0402040204020203" pitchFamily="34" charset="0"/>
              <a:cs typeface="Segoe UI Semilight" panose="020B0402040204020203" pitchFamily="34" charset="0"/>
              <a:sym typeface="Arial"/>
            </a:endParaRPr>
          </a:p>
        </p:txBody>
      </p:sp>
      <p:sp>
        <p:nvSpPr>
          <p:cNvPr id="989" name="Google Shape;989;p20"/>
          <p:cNvSpPr/>
          <p:nvPr/>
        </p:nvSpPr>
        <p:spPr>
          <a:xfrm>
            <a:off x="4569988" y="1620481"/>
            <a:ext cx="3070368" cy="3897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light" panose="020B0402040204020203" pitchFamily="34" charset="0"/>
              <a:ea typeface="Quattrocento Sans"/>
              <a:cs typeface="Segoe UI Semilight" panose="020B0402040204020203" pitchFamily="34" charset="0"/>
              <a:sym typeface="Quattrocento San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66DB3D7-60CE-4123-ADA8-4FD298AAB2E8}"/>
              </a:ext>
            </a:extLst>
          </p:cNvPr>
          <p:cNvSpPr txBox="1"/>
          <p:nvPr/>
        </p:nvSpPr>
        <p:spPr>
          <a:xfrm>
            <a:off x="581647" y="456563"/>
            <a:ext cx="8936768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>
                <a:solidFill>
                  <a:srgbClr val="000000"/>
                </a:solidFill>
                <a:latin typeface="Calibri"/>
                <a:ea typeface="Verdana"/>
                <a:cs typeface="Calibri"/>
              </a:rPr>
              <a:t>Figure 4: Metropolitan Growth Matrix: GDP vs. Population Growth (2022-2023)</a:t>
            </a:r>
            <a:endParaRPr lang="en-US" sz="2000" b="1">
              <a:solidFill>
                <a:srgbClr val="000000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2" descr="Chart&#10;&#10;Description automatically generated">
            <a:extLst>
              <a:ext uri="{FF2B5EF4-FFF2-40B4-BE49-F238E27FC236}">
                <a16:creationId xmlns:a16="http://schemas.microsoft.com/office/drawing/2014/main" id="{9A05BD1F-7D81-1AB6-2A57-D9652DD3D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7214" y="851441"/>
            <a:ext cx="9817570" cy="5352672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1" name="Google Shape;981;p20"/>
          <p:cNvSpPr/>
          <p:nvPr/>
        </p:nvSpPr>
        <p:spPr>
          <a:xfrm>
            <a:off x="1359287" y="1623260"/>
            <a:ext cx="3070368" cy="3897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light" panose="020B0402040204020203" pitchFamily="34" charset="0"/>
              <a:ea typeface="Quattrocento Sans"/>
              <a:cs typeface="Segoe UI Semilight" panose="020B0402040204020203" pitchFamily="34" charset="0"/>
              <a:sym typeface="Quattrocento Sans"/>
            </a:endParaRPr>
          </a:p>
        </p:txBody>
      </p:sp>
      <p:sp>
        <p:nvSpPr>
          <p:cNvPr id="984" name="Google Shape;984;p20"/>
          <p:cNvSpPr txBox="1"/>
          <p:nvPr/>
        </p:nvSpPr>
        <p:spPr>
          <a:xfrm>
            <a:off x="8544279" y="1644557"/>
            <a:ext cx="150478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light" panose="020B0402040204020203" pitchFamily="34" charset="0"/>
                <a:ea typeface="Quattrocento Sans"/>
                <a:cs typeface="Segoe UI Semilight" panose="020B0402040204020203" pitchFamily="34" charset="0"/>
                <a:sym typeface="Quattrocento Sans"/>
              </a:rPr>
              <a:t>Category 3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Semilight" panose="020B0402040204020203" pitchFamily="34" charset="0"/>
              <a:cs typeface="Segoe UI Semilight" panose="020B0402040204020203" pitchFamily="34" charset="0"/>
              <a:sym typeface="Arial"/>
            </a:endParaRPr>
          </a:p>
        </p:txBody>
      </p:sp>
      <p:sp>
        <p:nvSpPr>
          <p:cNvPr id="989" name="Google Shape;989;p20"/>
          <p:cNvSpPr/>
          <p:nvPr/>
        </p:nvSpPr>
        <p:spPr>
          <a:xfrm>
            <a:off x="4569988" y="1620481"/>
            <a:ext cx="3070368" cy="3897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light" panose="020B0402040204020203" pitchFamily="34" charset="0"/>
              <a:ea typeface="Quattrocento Sans"/>
              <a:cs typeface="Segoe UI Semilight" panose="020B0402040204020203" pitchFamily="34" charset="0"/>
              <a:sym typeface="Quattrocento San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66DB3D7-60CE-4123-ADA8-4FD298AAB2E8}"/>
              </a:ext>
            </a:extLst>
          </p:cNvPr>
          <p:cNvSpPr txBox="1"/>
          <p:nvPr/>
        </p:nvSpPr>
        <p:spPr>
          <a:xfrm>
            <a:off x="440536" y="296637"/>
            <a:ext cx="9435360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>
                <a:solidFill>
                  <a:srgbClr val="000000"/>
                </a:solidFill>
                <a:latin typeface="Calibri"/>
                <a:ea typeface="Verdana"/>
                <a:cs typeface="Calibri"/>
              </a:rPr>
              <a:t>Figure 5: Metropolitan Growth Matrix: Employment vs. Population Growth (2022-2023)</a:t>
            </a:r>
            <a:endParaRPr lang="en-US" sz="2000" b="1">
              <a:solidFill>
                <a:srgbClr val="000000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4" descr="Chart, histogram&#10;&#10;Description automatically generated">
            <a:extLst>
              <a:ext uri="{FF2B5EF4-FFF2-40B4-BE49-F238E27FC236}">
                <a16:creationId xmlns:a16="http://schemas.microsoft.com/office/drawing/2014/main" id="{9C566735-9B16-7239-97EB-9B484C88E5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4919" y="691515"/>
            <a:ext cx="10062162" cy="54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2077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41EC4D60-3057-447A-8ECF-7A600FF200D6}"/>
              </a:ext>
            </a:extLst>
          </p:cNvPr>
          <p:cNvSpPr/>
          <p:nvPr/>
        </p:nvSpPr>
        <p:spPr>
          <a:xfrm>
            <a:off x="1285575" y="2847087"/>
            <a:ext cx="5282421" cy="460793"/>
          </a:xfrm>
          <a:prstGeom prst="rect">
            <a:avLst/>
          </a:prstGeom>
          <a:solidFill>
            <a:srgbClr val="A805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b="1">
                <a:solidFill>
                  <a:schemeClr val="bg1"/>
                </a:solidFill>
                <a:latin typeface="Segoe UI Light"/>
                <a:cs typeface="Segoe UI Light"/>
              </a:rPr>
              <a:t>Economic Modeling as a Framework</a:t>
            </a:r>
            <a:endParaRPr lang="en-US" b="1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6E5DDE6-FD6D-41D1-8A4E-D02F0FF4F673}"/>
              </a:ext>
            </a:extLst>
          </p:cNvPr>
          <p:cNvSpPr/>
          <p:nvPr/>
        </p:nvSpPr>
        <p:spPr>
          <a:xfrm>
            <a:off x="1285575" y="2173411"/>
            <a:ext cx="5282421" cy="460793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>
                <a:solidFill>
                  <a:srgbClr val="000000"/>
                </a:solidFill>
                <a:latin typeface="Segoe UI Light"/>
                <a:cs typeface="Segoe UI Light"/>
              </a:rPr>
              <a:t>Regional Demographics and Economics</a:t>
            </a:r>
            <a:endParaRPr lang="en-US">
              <a:solidFill>
                <a:srgbClr val="00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00BF924-82B9-4742-8D7D-E42A1877DF89}"/>
              </a:ext>
            </a:extLst>
          </p:cNvPr>
          <p:cNvSpPr txBox="1"/>
          <p:nvPr/>
        </p:nvSpPr>
        <p:spPr>
          <a:xfrm>
            <a:off x="440536" y="296637"/>
            <a:ext cx="931306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>
                <a:solidFill>
                  <a:srgbClr val="000000"/>
                </a:solidFill>
                <a:latin typeface="Segoe UI Semibold" panose="020B0702040204020203" pitchFamily="34" charset="0"/>
                <a:ea typeface="Verdana" panose="020B0604030504040204" pitchFamily="34" charset="0"/>
                <a:cs typeface="Segoe UI Semibold" panose="020B0702040204020203" pitchFamily="34" charset="0"/>
              </a:rPr>
              <a:t>Agenda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FEA4D2B-67C5-92C6-535A-4F7CFD9FDB93}"/>
              </a:ext>
            </a:extLst>
          </p:cNvPr>
          <p:cNvSpPr/>
          <p:nvPr/>
        </p:nvSpPr>
        <p:spPr>
          <a:xfrm>
            <a:off x="1285575" y="1499735"/>
            <a:ext cx="5282421" cy="460793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>
                <a:solidFill>
                  <a:srgbClr val="000000"/>
                </a:solidFill>
                <a:latin typeface="Segoe UI Light"/>
                <a:cs typeface="Segoe UI Light"/>
              </a:rPr>
              <a:t>National Economic Context</a:t>
            </a:r>
            <a:endParaRPr lang="en-US">
              <a:solidFill>
                <a:srgbClr val="00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09A379-6DAF-C416-E553-76E7EB68D76C}"/>
              </a:ext>
            </a:extLst>
          </p:cNvPr>
          <p:cNvSpPr/>
          <p:nvPr/>
        </p:nvSpPr>
        <p:spPr>
          <a:xfrm>
            <a:off x="1285575" y="3520763"/>
            <a:ext cx="5282421" cy="460793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>
                <a:solidFill>
                  <a:srgbClr val="000000"/>
                </a:solidFill>
                <a:latin typeface="Segoe UI Light"/>
                <a:cs typeface="Segoe UI Light"/>
              </a:rPr>
              <a:t>Policy Challenges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3145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B27C0C2E-0482-4CF5-B0F5-AAE94C4525D6}"/>
              </a:ext>
            </a:extLst>
          </p:cNvPr>
          <p:cNvSpPr txBox="1"/>
          <p:nvPr/>
        </p:nvSpPr>
        <p:spPr>
          <a:xfrm>
            <a:off x="440536" y="296637"/>
            <a:ext cx="931306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latin typeface="Segoe UI Semibold"/>
                <a:ea typeface="Verdana"/>
                <a:cs typeface="Segoe UI Semibold"/>
              </a:rPr>
              <a:t>Economic Modeling as a Framework</a:t>
            </a:r>
          </a:p>
        </p:txBody>
      </p:sp>
      <p:sp>
        <p:nvSpPr>
          <p:cNvPr id="2" name="Rectangle 1"/>
          <p:cNvSpPr/>
          <p:nvPr/>
        </p:nvSpPr>
        <p:spPr>
          <a:xfrm>
            <a:off x="598798" y="1903203"/>
            <a:ext cx="10901719" cy="286232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dirty="0">
                <a:ea typeface="+mn-lt"/>
                <a:cs typeface="+mn-lt"/>
              </a:rPr>
              <a:t>National Forecast Assumptions </a:t>
            </a:r>
          </a:p>
          <a:p>
            <a:endParaRPr lang="en-US" dirty="0">
              <a:cs typeface="Segoe UI Semilight"/>
            </a:endParaRPr>
          </a:p>
          <a:p>
            <a:r>
              <a:rPr lang="en-US" dirty="0">
                <a:ea typeface="+mn-lt"/>
                <a:cs typeface="+mn-lt"/>
              </a:rPr>
              <a:t>                           	Productivity:  increases GDP, but fewer workers needed </a:t>
            </a:r>
            <a:endParaRPr lang="en-US" dirty="0">
              <a:cs typeface="Segoe UI Semilight"/>
            </a:endParaRPr>
          </a:p>
          <a:p>
            <a:r>
              <a:rPr lang="en-US" dirty="0">
                <a:ea typeface="+mn-lt"/>
                <a:cs typeface="+mn-lt"/>
              </a:rPr>
              <a:t>               	Demographics:  Immigration, birth rates, labor force participation </a:t>
            </a:r>
            <a:endParaRPr lang="en-US" dirty="0">
              <a:cs typeface="Segoe UI Semilight"/>
            </a:endParaRPr>
          </a:p>
          <a:p>
            <a:r>
              <a:rPr lang="en-US" dirty="0">
                <a:ea typeface="+mn-lt"/>
                <a:cs typeface="+mn-lt"/>
              </a:rPr>
              <a:t>               </a:t>
            </a:r>
            <a:endParaRPr lang="en-US" dirty="0">
              <a:cs typeface="Segoe UI Semilight"/>
            </a:endParaRPr>
          </a:p>
          <a:p>
            <a:r>
              <a:rPr lang="en-US" dirty="0">
                <a:ea typeface="+mn-lt"/>
                <a:cs typeface="+mn-lt"/>
              </a:rPr>
              <a:t>Regional </a:t>
            </a:r>
            <a:endParaRPr lang="en-US" dirty="0">
              <a:cs typeface="Segoe UI Semilight"/>
            </a:endParaRPr>
          </a:p>
          <a:p>
            <a:r>
              <a:rPr lang="en-US" dirty="0">
                <a:ea typeface="+mn-lt"/>
                <a:cs typeface="+mn-lt"/>
              </a:rPr>
              <a:t>               	Housing Price and Land-Use Constraint Assumptions </a:t>
            </a:r>
            <a:endParaRPr lang="en-US" dirty="0">
              <a:cs typeface="Segoe UI Semilight"/>
            </a:endParaRPr>
          </a:p>
          <a:p>
            <a:r>
              <a:rPr lang="en-US" dirty="0">
                <a:ea typeface="+mn-lt"/>
                <a:cs typeface="+mn-lt"/>
              </a:rPr>
              <a:t>               	Amenities and Quality of Life </a:t>
            </a:r>
            <a:endParaRPr lang="en-US" dirty="0">
              <a:cs typeface="Segoe UI Semilight"/>
            </a:endParaRPr>
          </a:p>
          <a:p>
            <a:r>
              <a:rPr lang="en-US" dirty="0">
                <a:ea typeface="+mn-lt"/>
                <a:cs typeface="+mn-lt"/>
              </a:rPr>
              <a:t>              	 	Urban Hierarchy </a:t>
            </a:r>
            <a:endParaRPr lang="en-US" dirty="0">
              <a:cs typeface="Segoe UI Semilight"/>
            </a:endParaRPr>
          </a:p>
          <a:p>
            <a:r>
              <a:rPr lang="en-US" dirty="0">
                <a:ea typeface="+mn-lt"/>
                <a:cs typeface="+mn-lt"/>
              </a:rPr>
              <a:t>               	Future of Work </a:t>
            </a:r>
          </a:p>
        </p:txBody>
      </p:sp>
    </p:spTree>
    <p:extLst>
      <p:ext uri="{BB962C8B-B14F-4D97-AF65-F5344CB8AC3E}">
        <p14:creationId xmlns:p14="http://schemas.microsoft.com/office/powerpoint/2010/main" val="4142907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27C0C2E-0482-4CF5-B0F5-AAE94C4525D6}"/>
              </a:ext>
            </a:extLst>
          </p:cNvPr>
          <p:cNvSpPr txBox="1"/>
          <p:nvPr/>
        </p:nvSpPr>
        <p:spPr>
          <a:xfrm>
            <a:off x="625174" y="279052"/>
            <a:ext cx="931306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latin typeface="Segoe UI Semibold"/>
                <a:ea typeface="Verdana"/>
                <a:cs typeface="Segoe UI Semibold"/>
              </a:rPr>
              <a:t>Economic Modeling as a Framework </a:t>
            </a:r>
            <a:r>
              <a:rPr lang="en-US" sz="1200" dirty="0">
                <a:latin typeface="Segoe UI Semibold"/>
                <a:ea typeface="Verdana"/>
                <a:cs typeface="Segoe UI Semibold"/>
              </a:rPr>
              <a:t>(source: </a:t>
            </a:r>
            <a:r>
              <a:rPr lang="en-US" sz="1200" dirty="0" err="1">
                <a:latin typeface="Segoe UI Semibold"/>
                <a:ea typeface="Verdana"/>
                <a:cs typeface="Segoe UI Semibold"/>
              </a:rPr>
              <a:t>Axios</a:t>
            </a:r>
            <a:r>
              <a:rPr lang="en-US" sz="1200" dirty="0">
                <a:latin typeface="Segoe UI Semibold"/>
                <a:ea typeface="Verdana"/>
                <a:cs typeface="Segoe UI Semibold"/>
              </a:rPr>
              <a:t>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324" y="1215148"/>
            <a:ext cx="6348046" cy="4897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5653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F4D087CE-A955-4B14-A81B-7525861FAED4}"/>
              </a:ext>
            </a:extLst>
          </p:cNvPr>
          <p:cNvSpPr/>
          <p:nvPr/>
        </p:nvSpPr>
        <p:spPr>
          <a:xfrm>
            <a:off x="1285575" y="3520763"/>
            <a:ext cx="5282421" cy="460793"/>
          </a:xfrm>
          <a:prstGeom prst="rect">
            <a:avLst/>
          </a:prstGeom>
          <a:solidFill>
            <a:srgbClr val="A805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b="1">
                <a:solidFill>
                  <a:schemeClr val="bg1"/>
                </a:solidFill>
                <a:latin typeface="Segoe UI Light"/>
                <a:cs typeface="Segoe UI Light"/>
              </a:rPr>
              <a:t>Policy Challenges</a:t>
            </a:r>
            <a:endParaRPr lang="en-US" b="1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1EC4D60-3057-447A-8ECF-7A600FF200D6}"/>
              </a:ext>
            </a:extLst>
          </p:cNvPr>
          <p:cNvSpPr/>
          <p:nvPr/>
        </p:nvSpPr>
        <p:spPr>
          <a:xfrm>
            <a:off x="1285575" y="2847087"/>
            <a:ext cx="5282421" cy="460793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>
                <a:solidFill>
                  <a:srgbClr val="000000"/>
                </a:solidFill>
                <a:latin typeface="Segoe UI Light"/>
                <a:cs typeface="Segoe UI Light"/>
              </a:rPr>
              <a:t>Economic Modeling as a Framework </a:t>
            </a:r>
            <a:endParaRPr lang="en-US">
              <a:solidFill>
                <a:srgbClr val="00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9DF5F6F-ED43-4B2F-B6A6-6EAC99FD22D6}"/>
              </a:ext>
            </a:extLst>
          </p:cNvPr>
          <p:cNvSpPr txBox="1"/>
          <p:nvPr/>
        </p:nvSpPr>
        <p:spPr>
          <a:xfrm>
            <a:off x="440536" y="296637"/>
            <a:ext cx="931306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>
                <a:solidFill>
                  <a:srgbClr val="000000"/>
                </a:solidFill>
                <a:latin typeface="Segoe UI Semibold" panose="020B0702040204020203" pitchFamily="34" charset="0"/>
                <a:ea typeface="Verdana" panose="020B0604030504040204" pitchFamily="34" charset="0"/>
                <a:cs typeface="Segoe UI Semibold" panose="020B0702040204020203" pitchFamily="34" charset="0"/>
              </a:rPr>
              <a:t>Agenda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966198C-AFA6-9B60-CDE0-17A1EB6B6283}"/>
              </a:ext>
            </a:extLst>
          </p:cNvPr>
          <p:cNvSpPr/>
          <p:nvPr/>
        </p:nvSpPr>
        <p:spPr>
          <a:xfrm>
            <a:off x="1285575" y="2173411"/>
            <a:ext cx="5282421" cy="460793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>
                <a:solidFill>
                  <a:srgbClr val="000000"/>
                </a:solidFill>
                <a:latin typeface="Segoe UI Light"/>
                <a:cs typeface="Segoe UI Light"/>
              </a:rPr>
              <a:t>Regional Demographics and Economics</a:t>
            </a:r>
            <a:endParaRPr lang="en-US">
              <a:solidFill>
                <a:srgbClr val="00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127699B-5FC3-FA65-65E9-DC7C3BDD55B1}"/>
              </a:ext>
            </a:extLst>
          </p:cNvPr>
          <p:cNvSpPr/>
          <p:nvPr/>
        </p:nvSpPr>
        <p:spPr>
          <a:xfrm>
            <a:off x="1285575" y="1499735"/>
            <a:ext cx="5282421" cy="460793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>
                <a:solidFill>
                  <a:srgbClr val="000000"/>
                </a:solidFill>
                <a:latin typeface="Segoe UI Light"/>
                <a:cs typeface="Segoe UI Light"/>
              </a:rPr>
              <a:t>National Economic Context</a:t>
            </a:r>
            <a:endParaRPr lang="en-US">
              <a:solidFill>
                <a:srgbClr val="00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4539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B27C0C2E-0482-4CF5-B0F5-AAE94C4525D6}"/>
              </a:ext>
            </a:extLst>
          </p:cNvPr>
          <p:cNvSpPr txBox="1"/>
          <p:nvPr/>
        </p:nvSpPr>
        <p:spPr>
          <a:xfrm>
            <a:off x="440536" y="296637"/>
            <a:ext cx="931306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>
                <a:latin typeface="Segoe UI Semibold"/>
                <a:ea typeface="Verdana"/>
                <a:cs typeface="Segoe UI Semibold"/>
              </a:rPr>
              <a:t>Policy Challenges</a:t>
            </a:r>
          </a:p>
        </p:txBody>
      </p:sp>
      <p:sp>
        <p:nvSpPr>
          <p:cNvPr id="2" name="Rectangle 1"/>
          <p:cNvSpPr/>
          <p:nvPr/>
        </p:nvSpPr>
        <p:spPr>
          <a:xfrm>
            <a:off x="572421" y="1938373"/>
            <a:ext cx="10901719" cy="2585323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dirty="0">
                <a:ea typeface="+mn-lt"/>
                <a:cs typeface="+mn-lt"/>
              </a:rPr>
              <a:t>Political Economic Context </a:t>
            </a:r>
            <a:endParaRPr lang="en-US" dirty="0">
              <a:cs typeface="Segoe UI Semilight"/>
            </a:endParaRPr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	Aging and slowing population growth </a:t>
            </a:r>
          </a:p>
          <a:p>
            <a:r>
              <a:rPr lang="en-US" dirty="0">
                <a:ea typeface="+mn-lt"/>
                <a:cs typeface="+mn-lt"/>
              </a:rPr>
              <a:t>	U.S. debt at 120% of GDP; difficult to sustain </a:t>
            </a:r>
          </a:p>
          <a:p>
            <a:r>
              <a:rPr lang="en-US" dirty="0">
                <a:ea typeface="+mn-lt"/>
                <a:cs typeface="+mn-lt"/>
              </a:rPr>
              <a:t>	Zero sum game and populism </a:t>
            </a:r>
          </a:p>
          <a:p>
            <a:endParaRPr lang="en-US" dirty="0">
              <a:cs typeface="Segoe UI Semilight"/>
            </a:endParaRPr>
          </a:p>
          <a:p>
            <a:r>
              <a:rPr lang="en-US" dirty="0">
                <a:ea typeface="+mn-lt"/>
                <a:cs typeface="+mn-lt"/>
              </a:rPr>
              <a:t>Government spending 36% of GDP </a:t>
            </a:r>
          </a:p>
          <a:p>
            <a:endParaRPr lang="en-US" dirty="0">
              <a:cs typeface="Segoe UI Semilight"/>
            </a:endParaRPr>
          </a:p>
          <a:p>
            <a:r>
              <a:rPr lang="en-US" dirty="0">
                <a:ea typeface="+mn-lt"/>
                <a:cs typeface="+mn-lt"/>
              </a:rPr>
              <a:t>               Economic growth 1.8% depends on public and private sector </a:t>
            </a:r>
            <a:endParaRPr lang="en-US" dirty="0">
              <a:cs typeface="Segoe UI Semilight"/>
            </a:endParaRPr>
          </a:p>
        </p:txBody>
      </p:sp>
    </p:spTree>
    <p:extLst>
      <p:ext uri="{BB962C8B-B14F-4D97-AF65-F5344CB8AC3E}">
        <p14:creationId xmlns:p14="http://schemas.microsoft.com/office/powerpoint/2010/main" val="10928320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1" name="Google Shape;981;p20"/>
          <p:cNvSpPr/>
          <p:nvPr/>
        </p:nvSpPr>
        <p:spPr>
          <a:xfrm>
            <a:off x="1359287" y="1623260"/>
            <a:ext cx="3070368" cy="3897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light" panose="020B0402040204020203" pitchFamily="34" charset="0"/>
              <a:ea typeface="Quattrocento Sans"/>
              <a:cs typeface="Segoe UI Semilight" panose="020B0402040204020203" pitchFamily="34" charset="0"/>
              <a:sym typeface="Quattrocento Sans"/>
            </a:endParaRPr>
          </a:p>
        </p:txBody>
      </p:sp>
      <p:sp>
        <p:nvSpPr>
          <p:cNvPr id="984" name="Google Shape;984;p20"/>
          <p:cNvSpPr txBox="1"/>
          <p:nvPr/>
        </p:nvSpPr>
        <p:spPr>
          <a:xfrm>
            <a:off x="8544279" y="1644557"/>
            <a:ext cx="150478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light" panose="020B0402040204020203" pitchFamily="34" charset="0"/>
                <a:ea typeface="Quattrocento Sans"/>
                <a:cs typeface="Segoe UI Semilight" panose="020B0402040204020203" pitchFamily="34" charset="0"/>
                <a:sym typeface="Quattrocento Sans"/>
              </a:rPr>
              <a:t>Category 3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Semilight" panose="020B0402040204020203" pitchFamily="34" charset="0"/>
              <a:cs typeface="Segoe UI Semilight" panose="020B0402040204020203" pitchFamily="34" charset="0"/>
              <a:sym typeface="Arial"/>
            </a:endParaRPr>
          </a:p>
        </p:txBody>
      </p:sp>
      <p:sp>
        <p:nvSpPr>
          <p:cNvPr id="989" name="Google Shape;989;p20"/>
          <p:cNvSpPr/>
          <p:nvPr/>
        </p:nvSpPr>
        <p:spPr>
          <a:xfrm>
            <a:off x="4569988" y="1620481"/>
            <a:ext cx="3070368" cy="3897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light" panose="020B0402040204020203" pitchFamily="34" charset="0"/>
              <a:ea typeface="Quattrocento Sans"/>
              <a:cs typeface="Segoe UI Semilight" panose="020B0402040204020203" pitchFamily="34" charset="0"/>
              <a:sym typeface="Quattrocento San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66DB3D7-60CE-4123-ADA8-4FD298AAB2E8}"/>
              </a:ext>
            </a:extLst>
          </p:cNvPr>
          <p:cNvSpPr txBox="1"/>
          <p:nvPr/>
        </p:nvSpPr>
        <p:spPr>
          <a:xfrm>
            <a:off x="515795" y="465970"/>
            <a:ext cx="9313064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>
                <a:solidFill>
                  <a:srgbClr val="000000"/>
                </a:solidFill>
                <a:latin typeface="Calibri"/>
                <a:ea typeface="Verdana"/>
                <a:cs typeface="Calibri"/>
              </a:rPr>
              <a:t>Figure 6: Population by Working Age and Other Cohorts (US Total)</a:t>
            </a:r>
            <a:endParaRPr lang="en-US" sz="2000" b="1">
              <a:solidFill>
                <a:srgbClr val="000000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2" descr="Chart, line chart&#10;&#10;Description automatically generated">
            <a:extLst>
              <a:ext uri="{FF2B5EF4-FFF2-40B4-BE49-F238E27FC236}">
                <a16:creationId xmlns:a16="http://schemas.microsoft.com/office/drawing/2014/main" id="{50C3F377-B8E9-5EAF-387A-F942173FC1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1289" y="1796732"/>
            <a:ext cx="6694311" cy="3781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323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6E724F-3E46-4340-8ED2-CDBAC2C41CB1}"/>
              </a:ext>
            </a:extLst>
          </p:cNvPr>
          <p:cNvSpPr/>
          <p:nvPr/>
        </p:nvSpPr>
        <p:spPr>
          <a:xfrm>
            <a:off x="1285573" y="1863382"/>
            <a:ext cx="5282421" cy="460793"/>
          </a:xfrm>
          <a:prstGeom prst="rect">
            <a:avLst/>
          </a:prstGeom>
          <a:solidFill>
            <a:srgbClr val="A805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b="1" dirty="0">
                <a:solidFill>
                  <a:schemeClr val="bg1"/>
                </a:solidFill>
                <a:latin typeface="Segoe UI Light"/>
                <a:cs typeface="Segoe UI Light"/>
              </a:rPr>
              <a:t>National Economic Context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CA18DA-04FB-4196-A4D2-B01F8A7AA339}"/>
              </a:ext>
            </a:extLst>
          </p:cNvPr>
          <p:cNvSpPr/>
          <p:nvPr/>
        </p:nvSpPr>
        <p:spPr>
          <a:xfrm>
            <a:off x="1285573" y="3828494"/>
            <a:ext cx="5282420" cy="466995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dirty="0">
                <a:solidFill>
                  <a:srgbClr val="000000"/>
                </a:solidFill>
                <a:latin typeface="Segoe UI Light"/>
                <a:cs typeface="Segoe UI Light"/>
              </a:rPr>
              <a:t>Policy Challenges</a:t>
            </a:r>
            <a:endParaRPr lang="en-US" dirty="0">
              <a:solidFill>
                <a:srgbClr val="00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0C30E94-B83B-409B-919A-E1FD59AAAEB0}"/>
              </a:ext>
            </a:extLst>
          </p:cNvPr>
          <p:cNvSpPr/>
          <p:nvPr/>
        </p:nvSpPr>
        <p:spPr>
          <a:xfrm>
            <a:off x="1285573" y="3154818"/>
            <a:ext cx="5282421" cy="460793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>
                <a:solidFill>
                  <a:srgbClr val="000000"/>
                </a:solidFill>
                <a:latin typeface="Segoe UI Light"/>
                <a:cs typeface="Segoe UI Light"/>
              </a:rPr>
              <a:t>Economic Modeling as a Framework</a:t>
            </a:r>
            <a:endParaRPr lang="en-US">
              <a:solidFill>
                <a:srgbClr val="00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608611A-508E-4925-B8D8-09DA03F0FEA8}"/>
              </a:ext>
            </a:extLst>
          </p:cNvPr>
          <p:cNvSpPr/>
          <p:nvPr/>
        </p:nvSpPr>
        <p:spPr>
          <a:xfrm>
            <a:off x="1285573" y="2481142"/>
            <a:ext cx="5282421" cy="460793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>
                <a:solidFill>
                  <a:srgbClr val="000000"/>
                </a:solidFill>
                <a:latin typeface="Segoe UI Light"/>
                <a:cs typeface="Segoe UI Light"/>
              </a:rPr>
              <a:t>Regional Demographics and Economics</a:t>
            </a:r>
            <a:endParaRPr lang="en-US">
              <a:solidFill>
                <a:srgbClr val="00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0613BF6-57E9-4058-5BA8-AE594AA14D08}"/>
              </a:ext>
            </a:extLst>
          </p:cNvPr>
          <p:cNvSpPr txBox="1"/>
          <p:nvPr/>
        </p:nvSpPr>
        <p:spPr>
          <a:xfrm>
            <a:off x="440536" y="296637"/>
            <a:ext cx="931306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Segoe UI Semibold" panose="020B0702040204020203" pitchFamily="34" charset="0"/>
                <a:ea typeface="Verdana" panose="020B0604030504040204" pitchFamily="34" charset="0"/>
                <a:cs typeface="Segoe UI Semibold" panose="020B0702040204020203" pitchFamily="34" charset="0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34731417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1" name="Google Shape;981;p20"/>
          <p:cNvSpPr/>
          <p:nvPr/>
        </p:nvSpPr>
        <p:spPr>
          <a:xfrm>
            <a:off x="1359287" y="1623260"/>
            <a:ext cx="3070368" cy="3897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light" panose="020B0402040204020203" pitchFamily="34" charset="0"/>
              <a:ea typeface="Quattrocento Sans"/>
              <a:cs typeface="Segoe UI Semilight" panose="020B0402040204020203" pitchFamily="34" charset="0"/>
              <a:sym typeface="Quattrocento Sans"/>
            </a:endParaRPr>
          </a:p>
        </p:txBody>
      </p:sp>
      <p:sp>
        <p:nvSpPr>
          <p:cNvPr id="984" name="Google Shape;984;p20"/>
          <p:cNvSpPr txBox="1"/>
          <p:nvPr/>
        </p:nvSpPr>
        <p:spPr>
          <a:xfrm>
            <a:off x="8544279" y="1644557"/>
            <a:ext cx="150478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 Semilight" panose="020B0402040204020203" pitchFamily="34" charset="0"/>
                <a:ea typeface="Quattrocento Sans"/>
                <a:cs typeface="Segoe UI Semilight" panose="020B0402040204020203" pitchFamily="34" charset="0"/>
                <a:sym typeface="Quattrocento Sans"/>
              </a:rPr>
              <a:t>Category 3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 Semilight" panose="020B0402040204020203" pitchFamily="34" charset="0"/>
              <a:cs typeface="Segoe UI Semilight" panose="020B0402040204020203" pitchFamily="34" charset="0"/>
              <a:sym typeface="Arial"/>
            </a:endParaRPr>
          </a:p>
        </p:txBody>
      </p:sp>
      <p:sp>
        <p:nvSpPr>
          <p:cNvPr id="989" name="Google Shape;989;p20"/>
          <p:cNvSpPr/>
          <p:nvPr/>
        </p:nvSpPr>
        <p:spPr>
          <a:xfrm>
            <a:off x="4569988" y="1620481"/>
            <a:ext cx="3070368" cy="38975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Semilight" panose="020B0402040204020203" pitchFamily="34" charset="0"/>
              <a:ea typeface="Quattrocento Sans"/>
              <a:cs typeface="Segoe UI Semilight" panose="020B0402040204020203" pitchFamily="34" charset="0"/>
              <a:sym typeface="Quattrocento San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66DB3D7-60CE-4123-ADA8-4FD298AAB2E8}"/>
              </a:ext>
            </a:extLst>
          </p:cNvPr>
          <p:cNvSpPr txBox="1"/>
          <p:nvPr/>
        </p:nvSpPr>
        <p:spPr>
          <a:xfrm>
            <a:off x="534610" y="484785"/>
            <a:ext cx="9313064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>
                <a:solidFill>
                  <a:srgbClr val="000000"/>
                </a:solidFill>
                <a:latin typeface="Calibri"/>
                <a:ea typeface="Verdana"/>
                <a:cs typeface="Calibri"/>
              </a:rPr>
              <a:t>Figure 7: </a:t>
            </a:r>
            <a:r>
              <a:rPr lang="en-US" sz="2000" b="1">
                <a:latin typeface="Calibri"/>
                <a:ea typeface="+mn-lt"/>
                <a:cs typeface="+mn-lt"/>
              </a:rPr>
              <a:t>Population by Region by Age Cohort (New York City)</a:t>
            </a:r>
            <a:endParaRPr lang="en-US" sz="2000" b="1">
              <a:solidFill>
                <a:srgbClr val="000000"/>
              </a:solidFill>
              <a:latin typeface="Calibri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6" descr="Graphical user interface, application, email&#10;&#10;Description automatically generated">
            <a:extLst>
              <a:ext uri="{FF2B5EF4-FFF2-40B4-BE49-F238E27FC236}">
                <a16:creationId xmlns:a16="http://schemas.microsoft.com/office/drawing/2014/main" id="{122BC6F5-0535-FD0B-69A4-853D395207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3511" y="1745074"/>
            <a:ext cx="6524978" cy="3659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0282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E7C1274-9A3F-4CF3-91F5-0D88F3170144}"/>
              </a:ext>
            </a:extLst>
          </p:cNvPr>
          <p:cNvSpPr txBox="1"/>
          <p:nvPr/>
        </p:nvSpPr>
        <p:spPr>
          <a:xfrm>
            <a:off x="2414081" y="2699505"/>
            <a:ext cx="73638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>
                <a:solidFill>
                  <a:srgbClr val="00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Thank you for attending!</a:t>
            </a:r>
          </a:p>
          <a:p>
            <a:pPr algn="ctr"/>
            <a:endParaRPr lang="en-US" sz="3600">
              <a:solidFill>
                <a:srgbClr val="000000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pPr algn="ctr"/>
            <a:r>
              <a:rPr lang="en-US" sz="320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For more information, please contact info@remi.com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31D0C8-3BCC-4894-854B-E1DFBE8F8731}"/>
              </a:ext>
            </a:extLst>
          </p:cNvPr>
          <p:cNvSpPr txBox="1"/>
          <p:nvPr/>
        </p:nvSpPr>
        <p:spPr>
          <a:xfrm>
            <a:off x="440536" y="296637"/>
            <a:ext cx="931306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>
                <a:solidFill>
                  <a:srgbClr val="000000"/>
                </a:solidFill>
                <a:latin typeface="Segoe UI Semibold" panose="020B0702040204020203" pitchFamily="34" charset="0"/>
                <a:ea typeface="Verdana" panose="020B0604030504040204" pitchFamily="34" charset="0"/>
                <a:cs typeface="Segoe UI Semibold" panose="020B0702040204020203" pitchFamily="34" charset="0"/>
              </a:rPr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2270530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0613BF6-57E9-4058-5BA8-AE594AA14D08}"/>
              </a:ext>
            </a:extLst>
          </p:cNvPr>
          <p:cNvSpPr txBox="1"/>
          <p:nvPr/>
        </p:nvSpPr>
        <p:spPr>
          <a:xfrm>
            <a:off x="440536" y="296637"/>
            <a:ext cx="931306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Segoe UI Semibold" panose="020B0702040204020203" pitchFamily="34" charset="0"/>
                <a:ea typeface="Verdana" panose="020B0604030504040204" pitchFamily="34" charset="0"/>
                <a:cs typeface="Segoe UI Semibold" panose="020B0702040204020203" pitchFamily="34" charset="0"/>
              </a:rPr>
              <a:t>Introduction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440536" y="1059142"/>
            <a:ext cx="9744608" cy="480131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dirty="0">
                <a:ea typeface="+mn-lt"/>
                <a:cs typeface="+mn-lt"/>
              </a:rPr>
              <a:t>REMI is a national and regional economic forecasting and policy analysis model</a:t>
            </a:r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Our baseline forecasts are developed using a well-defined and transparent methodology, based on REMI structural economic and demographic equations, and national macroeconomic projections primarily from the U.S. Bureau of Economic Analysis and the Congressional Budget Office</a:t>
            </a:r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The forecast can be adjusted to reflect local expertise, such as: land use constraints, planned economic development (e.g. a new factory); potential scenarios such as a recession; or the effect of policy changes.</a:t>
            </a:r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We present the default forecast for a transparent methodology that incorporates assumptions from authoritative sources, in particular the BEA and CBO. 	</a:t>
            </a:r>
          </a:p>
          <a:p>
            <a:r>
              <a:rPr lang="en-US" dirty="0">
                <a:ea typeface="+mn-lt"/>
                <a:cs typeface="+mn-lt"/>
              </a:rPr>
              <a:t>	</a:t>
            </a:r>
          </a:p>
          <a:p>
            <a:r>
              <a:rPr lang="en-US" dirty="0">
                <a:ea typeface="+mn-lt"/>
                <a:cs typeface="+mn-lt"/>
              </a:rPr>
              <a:t>	</a:t>
            </a:r>
          </a:p>
          <a:p>
            <a:r>
              <a:rPr lang="en-US" dirty="0">
                <a:ea typeface="+mn-lt"/>
                <a:cs typeface="+mn-lt"/>
              </a:rPr>
              <a:t>			</a:t>
            </a:r>
            <a:endParaRPr lang="en-US" dirty="0">
              <a:cs typeface="Segoe UI Semiligh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15799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0536" y="1938373"/>
            <a:ext cx="9744608" cy="286232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dirty="0">
                <a:ea typeface="+mn-lt"/>
                <a:cs typeface="+mn-lt"/>
              </a:rPr>
              <a:t>REMI is a  </a:t>
            </a:r>
            <a:r>
              <a:rPr lang="en-US" i="1" dirty="0">
                <a:ea typeface="+mn-lt"/>
                <a:cs typeface="+mn-lt"/>
              </a:rPr>
              <a:t>Top-Down/Bottom-Up</a:t>
            </a:r>
            <a:r>
              <a:rPr lang="en-US" dirty="0">
                <a:ea typeface="+mn-lt"/>
                <a:cs typeface="+mn-lt"/>
              </a:rPr>
              <a:t> Methodology </a:t>
            </a:r>
            <a:endParaRPr lang="en-US" dirty="0">
              <a:cs typeface="Segoe UI Semilight"/>
            </a:endParaRPr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BLS:  I-O Tables projected-2031, Employment by Industry Projection-2031, Labor Force Participation Rates through 2031 </a:t>
            </a:r>
          </a:p>
          <a:p>
            <a:endParaRPr lang="en-US" dirty="0">
              <a:cs typeface="Segoe UI Semilight"/>
            </a:endParaRPr>
          </a:p>
          <a:p>
            <a:r>
              <a:rPr lang="en-US" dirty="0">
                <a:ea typeface="+mn-lt"/>
                <a:cs typeface="+mn-lt"/>
              </a:rPr>
              <a:t>Census:  Fertility rates, survival rates, international migration </a:t>
            </a:r>
            <a:endParaRPr lang="en-US" dirty="0">
              <a:cs typeface="Segoe UI Semilight"/>
            </a:endParaRPr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RSQE (short-term): GDP, Personal Income, Employment </a:t>
            </a:r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Long-term forecast: Congressional Budget Office (CBO)</a:t>
            </a:r>
            <a:endParaRPr lang="en-US" dirty="0">
              <a:cs typeface="Segoe UI Semiligh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E5906B-13E0-BA94-9B67-2B174A7435D6}"/>
              </a:ext>
            </a:extLst>
          </p:cNvPr>
          <p:cNvSpPr txBox="1"/>
          <p:nvPr/>
        </p:nvSpPr>
        <p:spPr>
          <a:xfrm>
            <a:off x="440536" y="296637"/>
            <a:ext cx="931306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>
                <a:solidFill>
                  <a:srgbClr val="000000"/>
                </a:solidFill>
                <a:latin typeface="Segoe UI Semibold"/>
                <a:ea typeface="Verdana"/>
                <a:cs typeface="Segoe UI Semibold"/>
              </a:rPr>
              <a:t>National Economic Context</a:t>
            </a:r>
            <a:endParaRPr lang="en-US" sz="2800">
              <a:solidFill>
                <a:srgbClr val="000000"/>
              </a:solidFill>
              <a:latin typeface="Segoe UI Semibold" panose="020B0702040204020203" pitchFamily="34" charset="0"/>
              <a:ea typeface="Verdana" panose="020B0604030504040204" pitchFamily="34" charset="0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453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E959A014-F099-4170-85CA-97F591191C90}"/>
              </a:ext>
            </a:extLst>
          </p:cNvPr>
          <p:cNvSpPr txBox="1"/>
          <p:nvPr/>
        </p:nvSpPr>
        <p:spPr>
          <a:xfrm>
            <a:off x="525203" y="513007"/>
            <a:ext cx="9313064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>
                <a:latin typeface="Calibri"/>
                <a:cs typeface="Calibri"/>
              </a:rPr>
              <a:t>Table 1: US Economic Forecast Summary 2022-32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7433197"/>
              </p:ext>
            </p:extLst>
          </p:nvPr>
        </p:nvGraphicFramePr>
        <p:xfrm>
          <a:off x="1889484" y="1972607"/>
          <a:ext cx="8441508" cy="3321227"/>
        </p:xfrm>
        <a:graphic>
          <a:graphicData uri="http://schemas.openxmlformats.org/drawingml/2006/table">
            <a:tbl>
              <a:tblPr/>
              <a:tblGrid>
                <a:gridCol w="2462111">
                  <a:extLst>
                    <a:ext uri="{9D8B030D-6E8A-4147-A177-3AD203B41FA5}">
                      <a16:colId xmlns:a16="http://schemas.microsoft.com/office/drawing/2014/main" val="3708931508"/>
                    </a:ext>
                  </a:extLst>
                </a:gridCol>
                <a:gridCol w="1978924">
                  <a:extLst>
                    <a:ext uri="{9D8B030D-6E8A-4147-A177-3AD203B41FA5}">
                      <a16:colId xmlns:a16="http://schemas.microsoft.com/office/drawing/2014/main" val="814705733"/>
                    </a:ext>
                  </a:extLst>
                </a:gridCol>
                <a:gridCol w="1600443">
                  <a:extLst>
                    <a:ext uri="{9D8B030D-6E8A-4147-A177-3AD203B41FA5}">
                      <a16:colId xmlns:a16="http://schemas.microsoft.com/office/drawing/2014/main" val="3152105625"/>
                    </a:ext>
                  </a:extLst>
                </a:gridCol>
                <a:gridCol w="1279405">
                  <a:extLst>
                    <a:ext uri="{9D8B030D-6E8A-4147-A177-3AD203B41FA5}">
                      <a16:colId xmlns:a16="http://schemas.microsoft.com/office/drawing/2014/main" val="3906640920"/>
                    </a:ext>
                  </a:extLst>
                </a:gridCol>
                <a:gridCol w="1120625">
                  <a:extLst>
                    <a:ext uri="{9D8B030D-6E8A-4147-A177-3AD203B41FA5}">
                      <a16:colId xmlns:a16="http://schemas.microsoft.com/office/drawing/2014/main" val="3813189328"/>
                    </a:ext>
                  </a:extLst>
                </a:gridCol>
              </a:tblGrid>
              <a:tr h="760863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Category</a:t>
                      </a:r>
                      <a:endParaRPr lang="en-US"/>
                    </a:p>
                  </a:txBody>
                  <a:tcPr marL="7620" marR="7620" marT="762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Units</a:t>
                      </a:r>
                    </a:p>
                  </a:txBody>
                  <a:tcPr marL="7620" marR="7620" marT="7620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2022</a:t>
                      </a:r>
                    </a:p>
                  </a:txBody>
                  <a:tcPr marL="7620" marR="7620" marT="7620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2032</a:t>
                      </a:r>
                    </a:p>
                  </a:txBody>
                  <a:tcPr marL="7620" marR="7620" marT="7620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2022-2032 </a:t>
                      </a:r>
                      <a:endParaRPr lang="en-US"/>
                    </a:p>
                    <a:p>
                      <a:pPr lvl="0" algn="ctr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Change</a:t>
                      </a:r>
                    </a:p>
                  </a:txBody>
                  <a:tcPr marL="7620" marR="7620" marT="7620" marB="0"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6386954"/>
                  </a:ext>
                </a:extLst>
              </a:tr>
              <a:tr h="70047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Employment</a:t>
                      </a:r>
                    </a:p>
                  </a:txBody>
                  <a:tcPr marL="7620" marR="7620" marT="7620" marB="0" anchor="b">
                    <a:lnL w="12700">
                      <a:solidFill>
                        <a:schemeClr val="tx1"/>
                      </a:solidFill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Thousands (Jobs)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205,289 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212,296 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3937849"/>
                  </a:ext>
                </a:extLst>
              </a:tr>
              <a:tr h="70047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Population</a:t>
                      </a:r>
                    </a:p>
                  </a:txBody>
                  <a:tcPr marL="7620" marR="7620" marT="7620" marB="0" anchor="b">
                    <a:lnL w="12700">
                      <a:solidFill>
                        <a:schemeClr val="tx1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Thousands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332,960 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350,338 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>
                      <a:solidFill>
                        <a:schemeClr val="tx1"/>
                      </a:solidFill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5656742"/>
                  </a:ext>
                </a:extLst>
              </a:tr>
              <a:tr h="70047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Labor Force</a:t>
                      </a:r>
                    </a:p>
                  </a:txBody>
                  <a:tcPr marL="7620" marR="7620" marT="7620" marB="0" anchor="b">
                    <a:lnL w="12700">
                      <a:solidFill>
                        <a:schemeClr val="tx1"/>
                      </a:solidFill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Thousands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164,280 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174,421 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>
                      <a:solidFill>
                        <a:schemeClr val="tx1"/>
                      </a:solidFill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5153954"/>
                  </a:ext>
                </a:extLst>
              </a:tr>
              <a:tr h="45893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Gross Domestic Product</a:t>
                      </a:r>
                    </a:p>
                  </a:txBody>
                  <a:tcPr marL="7620" marR="7620" marT="7620" marB="0" anchor="b">
                    <a:lnL w="12700">
                      <a:solidFill>
                        <a:schemeClr val="tx1"/>
                      </a:solidFill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Billions of Fixed (2012) Dollars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$25,110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$29,553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>
                      <a:solidFill>
                        <a:schemeClr val="tx1"/>
                      </a:solidFill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24074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047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B27C0C2E-0482-4CF5-B0F5-AAE94C4525D6}"/>
              </a:ext>
            </a:extLst>
          </p:cNvPr>
          <p:cNvSpPr txBox="1"/>
          <p:nvPr/>
        </p:nvSpPr>
        <p:spPr>
          <a:xfrm>
            <a:off x="468758" y="503600"/>
            <a:ext cx="9313064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>
                <a:solidFill>
                  <a:srgbClr val="000000"/>
                </a:solidFill>
                <a:latin typeface="Calibri"/>
                <a:cs typeface="Calibri"/>
              </a:rPr>
              <a:t>Table 2: US Employment Forecast by Industry 2022-32</a:t>
            </a:r>
            <a:r>
              <a:rPr lang="en-US" sz="2000">
                <a:solidFill>
                  <a:srgbClr val="000000"/>
                </a:solidFill>
                <a:latin typeface="Segoe UI Semilight"/>
                <a:cs typeface="Segoe UI Semilight"/>
              </a:rPr>
              <a:t> </a:t>
            </a:r>
            <a:endParaRPr lang="en-US" sz="2000">
              <a:cs typeface="Segoe UI Semilight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4679960"/>
              </p:ext>
            </p:extLst>
          </p:nvPr>
        </p:nvGraphicFramePr>
        <p:xfrm>
          <a:off x="2210740" y="1194740"/>
          <a:ext cx="7195274" cy="5041684"/>
        </p:xfrm>
        <a:graphic>
          <a:graphicData uri="http://schemas.openxmlformats.org/drawingml/2006/table">
            <a:tbl>
              <a:tblPr/>
              <a:tblGrid>
                <a:gridCol w="3643178">
                  <a:extLst>
                    <a:ext uri="{9D8B030D-6E8A-4147-A177-3AD203B41FA5}">
                      <a16:colId xmlns:a16="http://schemas.microsoft.com/office/drawing/2014/main" val="1668209855"/>
                    </a:ext>
                  </a:extLst>
                </a:gridCol>
                <a:gridCol w="888024">
                  <a:extLst>
                    <a:ext uri="{9D8B030D-6E8A-4147-A177-3AD203B41FA5}">
                      <a16:colId xmlns:a16="http://schemas.microsoft.com/office/drawing/2014/main" val="3275962834"/>
                    </a:ext>
                  </a:extLst>
                </a:gridCol>
                <a:gridCol w="888024">
                  <a:extLst>
                    <a:ext uri="{9D8B030D-6E8A-4147-A177-3AD203B41FA5}">
                      <a16:colId xmlns:a16="http://schemas.microsoft.com/office/drawing/2014/main" val="3400426912"/>
                    </a:ext>
                  </a:extLst>
                </a:gridCol>
                <a:gridCol w="888024">
                  <a:extLst>
                    <a:ext uri="{9D8B030D-6E8A-4147-A177-3AD203B41FA5}">
                      <a16:colId xmlns:a16="http://schemas.microsoft.com/office/drawing/2014/main" val="1526823329"/>
                    </a:ext>
                  </a:extLst>
                </a:gridCol>
                <a:gridCol w="888024">
                  <a:extLst>
                    <a:ext uri="{9D8B030D-6E8A-4147-A177-3AD203B41FA5}">
                      <a16:colId xmlns:a16="http://schemas.microsoft.com/office/drawing/2014/main" val="2554459926"/>
                    </a:ext>
                  </a:extLst>
                </a:gridCol>
              </a:tblGrid>
              <a:tr h="6867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Industry</a:t>
                      </a:r>
                    </a:p>
                  </a:txBody>
                  <a:tcPr marL="6831" marR="6831" marT="6831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2022*</a:t>
                      </a:r>
                    </a:p>
                  </a:txBody>
                  <a:tcPr marL="6831" marR="6831" marT="6831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2032*</a:t>
                      </a:r>
                    </a:p>
                  </a:txBody>
                  <a:tcPr marL="6831" marR="6831" marT="6831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2022-2032 Change (Difference in Employment)*</a:t>
                      </a:r>
                    </a:p>
                  </a:txBody>
                  <a:tcPr marL="6831" marR="6831" marT="6831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2022-2032 Change (%)</a:t>
                      </a:r>
                    </a:p>
                  </a:txBody>
                  <a:tcPr marL="6831" marR="6831" marT="6831" marB="0" anchor="b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5020101"/>
                  </a:ext>
                </a:extLst>
              </a:tr>
              <a:tr h="170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 Industries</a:t>
                      </a:r>
                    </a:p>
                  </a:txBody>
                  <a:tcPr marL="6831" marR="6831" marT="68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205,289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212,296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7,007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3.4%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152350"/>
                  </a:ext>
                </a:extLst>
              </a:tr>
              <a:tr h="170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Forestry, fishing, and hunting</a:t>
                      </a:r>
                    </a:p>
                  </a:txBody>
                  <a:tcPr marL="6831" marR="6831" marT="68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1,024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1,073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4.8%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2581592"/>
                  </a:ext>
                </a:extLst>
              </a:tr>
              <a:tr h="170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Mining</a:t>
                      </a:r>
                    </a:p>
                  </a:txBody>
                  <a:tcPr marL="6831" marR="6831" marT="68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966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998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3.3%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692611"/>
                  </a:ext>
                </a:extLst>
              </a:tr>
              <a:tr h="170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Utilities</a:t>
                      </a:r>
                    </a:p>
                  </a:txBody>
                  <a:tcPr marL="6831" marR="6831" marT="68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605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545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-61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-10.0%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1400299"/>
                  </a:ext>
                </a:extLst>
              </a:tr>
              <a:tr h="170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Construction</a:t>
                      </a:r>
                    </a:p>
                  </a:txBody>
                  <a:tcPr marL="6831" marR="6831" marT="68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10,951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11,353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401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3.7%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899507"/>
                  </a:ext>
                </a:extLst>
              </a:tr>
              <a:tr h="170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Manufacturing</a:t>
                      </a:r>
                    </a:p>
                  </a:txBody>
                  <a:tcPr marL="6831" marR="6831" marT="68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14,514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14,637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123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0.8%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1286750"/>
                  </a:ext>
                </a:extLst>
              </a:tr>
              <a:tr h="170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Wholesale trade</a:t>
                      </a:r>
                    </a:p>
                  </a:txBody>
                  <a:tcPr marL="6831" marR="6831" marT="68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6,624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6,442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-182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-2.7%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0246434"/>
                  </a:ext>
                </a:extLst>
              </a:tr>
              <a:tr h="170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Retail trade</a:t>
                      </a:r>
                    </a:p>
                  </a:txBody>
                  <a:tcPr marL="6831" marR="6831" marT="68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18,968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17,114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-1,853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-9.8%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8367697"/>
                  </a:ext>
                </a:extLst>
              </a:tr>
              <a:tr h="170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Transportation and warehousing</a:t>
                      </a:r>
                    </a:p>
                  </a:txBody>
                  <a:tcPr marL="6831" marR="6831" marT="68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10,066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10,551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485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4.8%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942923"/>
                  </a:ext>
                </a:extLst>
              </a:tr>
              <a:tr h="170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Information</a:t>
                      </a:r>
                    </a:p>
                  </a:txBody>
                  <a:tcPr marL="6831" marR="6831" marT="68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3,495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3,404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-91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-2.6%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4367574"/>
                  </a:ext>
                </a:extLst>
              </a:tr>
              <a:tr h="170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Finance and insurance</a:t>
                      </a:r>
                    </a:p>
                  </a:txBody>
                  <a:tcPr marL="6831" marR="6831" marT="68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10,985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10,779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-206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-1.9%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3028493"/>
                  </a:ext>
                </a:extLst>
              </a:tr>
              <a:tr h="170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Real estate and rental and leasing</a:t>
                      </a:r>
                    </a:p>
                  </a:txBody>
                  <a:tcPr marL="6831" marR="6831" marT="68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9,418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9,689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271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2.9%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5658304"/>
                  </a:ext>
                </a:extLst>
              </a:tr>
              <a:tr h="170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Professional, scientific, and technical services</a:t>
                      </a:r>
                    </a:p>
                  </a:txBody>
                  <a:tcPr marL="6831" marR="6831" marT="68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15,569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16,859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1,290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8.3%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5398155"/>
                  </a:ext>
                </a:extLst>
              </a:tr>
              <a:tr h="170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Management of companies and enterprises</a:t>
                      </a:r>
                    </a:p>
                  </a:txBody>
                  <a:tcPr marL="6831" marR="6831" marT="68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2,917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2,825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-92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-3.2%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4437347"/>
                  </a:ext>
                </a:extLst>
              </a:tr>
              <a:tr h="33319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Administrative, support, waste management, and remediation services</a:t>
                      </a:r>
                    </a:p>
                  </a:txBody>
                  <a:tcPr marL="6831" marR="6831" marT="68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12,682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13,403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721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5.7%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232452"/>
                  </a:ext>
                </a:extLst>
              </a:tr>
              <a:tr h="170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Educational services; private</a:t>
                      </a:r>
                    </a:p>
                  </a:txBody>
                  <a:tcPr marL="6831" marR="6831" marT="68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4,911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5,299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388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7.9%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9566868"/>
                  </a:ext>
                </a:extLst>
              </a:tr>
              <a:tr h="170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Health care and social assistance</a:t>
                      </a:r>
                    </a:p>
                  </a:txBody>
                  <a:tcPr marL="6831" marR="6831" marT="68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23,731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26,124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2,393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10.1%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1644762"/>
                  </a:ext>
                </a:extLst>
              </a:tr>
              <a:tr h="170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Arts, entertainment, and recreation</a:t>
                      </a:r>
                    </a:p>
                  </a:txBody>
                  <a:tcPr marL="6831" marR="6831" marT="68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4,340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5,261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921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21.2%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5194026"/>
                  </a:ext>
                </a:extLst>
              </a:tr>
              <a:tr h="170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Accommodation and food services</a:t>
                      </a:r>
                    </a:p>
                  </a:txBody>
                  <a:tcPr marL="6831" marR="6831" marT="68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14,533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15,380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847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5.8%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636462"/>
                  </a:ext>
                </a:extLst>
              </a:tr>
              <a:tr h="170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Other services (except public administration)</a:t>
                      </a:r>
                    </a:p>
                  </a:txBody>
                  <a:tcPr marL="6831" marR="6831" marT="68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11,445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12,185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740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6.5%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9169992"/>
                  </a:ext>
                </a:extLst>
              </a:tr>
              <a:tr h="170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State and Local Government</a:t>
                      </a:r>
                    </a:p>
                  </a:txBody>
                  <a:tcPr marL="6831" marR="6831" marT="68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19,799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20,619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820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4.1%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2793643"/>
                  </a:ext>
                </a:extLst>
              </a:tr>
              <a:tr h="170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Federal Civilian</a:t>
                      </a:r>
                    </a:p>
                  </a:txBody>
                  <a:tcPr marL="6831" marR="6831" marT="68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3,073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3,133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2.0%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9074237"/>
                  </a:ext>
                </a:extLst>
              </a:tr>
              <a:tr h="170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Federal Military</a:t>
                      </a:r>
                    </a:p>
                  </a:txBody>
                  <a:tcPr marL="6831" marR="6831" marT="68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1,854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1,874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1.1%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769868"/>
                  </a:ext>
                </a:extLst>
              </a:tr>
              <a:tr h="1708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Farm</a:t>
                      </a:r>
                    </a:p>
                  </a:txBody>
                  <a:tcPr marL="6831" marR="6831" marT="68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2,820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2,750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-70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-2.5%</a:t>
                      </a:r>
                    </a:p>
                  </a:txBody>
                  <a:tcPr marL="6831" marR="6831" marT="683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07171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1642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DF6477E6-8090-4F20-9C11-DD7E47562FD2}"/>
              </a:ext>
            </a:extLst>
          </p:cNvPr>
          <p:cNvSpPr/>
          <p:nvPr/>
        </p:nvSpPr>
        <p:spPr>
          <a:xfrm>
            <a:off x="1285575" y="1499735"/>
            <a:ext cx="5282421" cy="460793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>
                <a:solidFill>
                  <a:srgbClr val="000000"/>
                </a:solidFill>
                <a:latin typeface="Segoe UI Light"/>
                <a:cs typeface="Segoe UI Light"/>
              </a:rPr>
              <a:t>National Economic Context</a:t>
            </a:r>
            <a:endParaRPr lang="en-US">
              <a:solidFill>
                <a:srgbClr val="00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4D087CE-A955-4B14-A81B-7525861FAED4}"/>
              </a:ext>
            </a:extLst>
          </p:cNvPr>
          <p:cNvSpPr/>
          <p:nvPr/>
        </p:nvSpPr>
        <p:spPr>
          <a:xfrm>
            <a:off x="1285575" y="3520763"/>
            <a:ext cx="5282421" cy="460793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>
                <a:solidFill>
                  <a:srgbClr val="000000"/>
                </a:solidFill>
                <a:latin typeface="Segoe UI Light"/>
                <a:cs typeface="Segoe UI Light"/>
              </a:rPr>
              <a:t>Policy Challenges</a:t>
            </a:r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1EC4D60-3057-447A-8ECF-7A600FF200D6}"/>
              </a:ext>
            </a:extLst>
          </p:cNvPr>
          <p:cNvSpPr/>
          <p:nvPr/>
        </p:nvSpPr>
        <p:spPr>
          <a:xfrm>
            <a:off x="1285575" y="2847087"/>
            <a:ext cx="5282421" cy="460793"/>
          </a:xfrm>
          <a:prstGeom prst="rect">
            <a:avLst/>
          </a:prstGeom>
          <a:solidFill>
            <a:srgbClr val="D9D9D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>
                <a:solidFill>
                  <a:srgbClr val="000000"/>
                </a:solidFill>
                <a:latin typeface="Segoe UI Light"/>
                <a:cs typeface="Segoe UI Light"/>
              </a:rPr>
              <a:t>Economic Modeling as a Framework</a:t>
            </a:r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6E5DDE6-FD6D-41D1-8A4E-D02F0FF4F673}"/>
              </a:ext>
            </a:extLst>
          </p:cNvPr>
          <p:cNvSpPr/>
          <p:nvPr/>
        </p:nvSpPr>
        <p:spPr>
          <a:xfrm>
            <a:off x="1285575" y="2173411"/>
            <a:ext cx="5282421" cy="460793"/>
          </a:xfrm>
          <a:prstGeom prst="rect">
            <a:avLst/>
          </a:prstGeom>
          <a:solidFill>
            <a:srgbClr val="A8053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b="1">
                <a:solidFill>
                  <a:schemeClr val="bg1"/>
                </a:solidFill>
                <a:latin typeface="Segoe UI Light"/>
                <a:cs typeface="Segoe UI Light"/>
              </a:rPr>
              <a:t>Regional Demographics and Economics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96ECCE6-CEDE-4086-86B9-7DBF25EE1C84}"/>
              </a:ext>
            </a:extLst>
          </p:cNvPr>
          <p:cNvSpPr txBox="1"/>
          <p:nvPr/>
        </p:nvSpPr>
        <p:spPr>
          <a:xfrm>
            <a:off x="440536" y="296637"/>
            <a:ext cx="931306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>
                <a:solidFill>
                  <a:srgbClr val="000000"/>
                </a:solidFill>
                <a:latin typeface="Segoe UI Semibold" panose="020B0702040204020203" pitchFamily="34" charset="0"/>
                <a:ea typeface="Verdana" panose="020B0604030504040204" pitchFamily="34" charset="0"/>
                <a:cs typeface="Segoe UI Semibold" panose="020B0702040204020203" pitchFamily="34" charset="0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9234417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B27C0C2E-0482-4CF5-B0F5-AAE94C4525D6}"/>
              </a:ext>
            </a:extLst>
          </p:cNvPr>
          <p:cNvSpPr txBox="1"/>
          <p:nvPr/>
        </p:nvSpPr>
        <p:spPr>
          <a:xfrm>
            <a:off x="440536" y="296637"/>
            <a:ext cx="931306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>
                <a:solidFill>
                  <a:srgbClr val="000000"/>
                </a:solidFill>
                <a:latin typeface="Segoe UI Semibold"/>
                <a:ea typeface="Verdana"/>
                <a:cs typeface="Segoe UI Semibold"/>
              </a:rPr>
              <a:t>Regional Demographics and Economics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959282" y="1859242"/>
            <a:ext cx="10901719" cy="286232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dirty="0">
                <a:ea typeface="+mn-lt"/>
                <a:cs typeface="+mn-lt"/>
              </a:rPr>
              <a:t>Demographics:  </a:t>
            </a:r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	Age structure </a:t>
            </a:r>
          </a:p>
          <a:p>
            <a:r>
              <a:rPr lang="en-US" dirty="0">
                <a:ea typeface="+mn-lt"/>
                <a:cs typeface="+mn-lt"/>
              </a:rPr>
              <a:t>	Amenities/quality of life</a:t>
            </a:r>
          </a:p>
          <a:p>
            <a:r>
              <a:rPr lang="en-US" dirty="0">
                <a:ea typeface="+mn-lt"/>
                <a:cs typeface="+mn-lt"/>
              </a:rPr>
              <a:t>	International migration</a:t>
            </a:r>
          </a:p>
          <a:p>
            <a:r>
              <a:rPr lang="en-US" dirty="0">
                <a:ea typeface="+mn-lt"/>
                <a:cs typeface="+mn-lt"/>
              </a:rPr>
              <a:t>	Cost of living </a:t>
            </a:r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Employment:  </a:t>
            </a:r>
          </a:p>
          <a:p>
            <a:r>
              <a:rPr lang="en-US" dirty="0">
                <a:ea typeface="+mn-lt"/>
                <a:cs typeface="+mn-lt"/>
              </a:rPr>
              <a:t>	Growing, productive industries; </a:t>
            </a:r>
          </a:p>
          <a:p>
            <a:r>
              <a:rPr lang="en-US" dirty="0">
                <a:ea typeface="+mn-lt"/>
                <a:cs typeface="+mn-lt"/>
              </a:rPr>
              <a:t>	Strong industry clusters </a:t>
            </a:r>
            <a:endParaRPr lang="en-US" dirty="0">
              <a:cs typeface="Segoe UI Semilight"/>
            </a:endParaRPr>
          </a:p>
        </p:txBody>
      </p:sp>
    </p:spTree>
    <p:extLst>
      <p:ext uri="{BB962C8B-B14F-4D97-AF65-F5344CB8AC3E}">
        <p14:creationId xmlns:p14="http://schemas.microsoft.com/office/powerpoint/2010/main" val="3682260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B27C0C2E-0482-4CF5-B0F5-AAE94C4525D6}"/>
              </a:ext>
            </a:extLst>
          </p:cNvPr>
          <p:cNvSpPr txBox="1"/>
          <p:nvPr/>
        </p:nvSpPr>
        <p:spPr>
          <a:xfrm>
            <a:off x="420694" y="506070"/>
            <a:ext cx="7463397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defRPr sz="1400" b="0" i="0" u="none" strike="noStrike" kern="1200" cap="none" spc="2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2000" b="1">
                <a:latin typeface="Calibri"/>
                <a:cs typeface="Calibri"/>
              </a:rPr>
              <a:t>Figure 1: Metropolitan Population Forecast  (2022-2032 % Change)</a:t>
            </a:r>
          </a:p>
        </p:txBody>
      </p:sp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7172642"/>
              </p:ext>
            </p:extLst>
          </p:nvPr>
        </p:nvGraphicFramePr>
        <p:xfrm>
          <a:off x="1350358" y="756475"/>
          <a:ext cx="9351901" cy="5591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90480976"/>
      </p:ext>
    </p:extLst>
  </p:cSld>
  <p:clrMapOvr>
    <a:masterClrMapping/>
  </p:clrMapOvr>
</p:sld>
</file>

<file path=ppt/theme/theme1.xml><?xml version="1.0" encoding="utf-8"?>
<a:theme xmlns:a="http://schemas.openxmlformats.org/drawingml/2006/main" name="4_Office Theme">
  <a:themeElements>
    <a:clrScheme name="Custom 1">
      <a:dk1>
        <a:srgbClr val="000000"/>
      </a:dk1>
      <a:lt1>
        <a:srgbClr val="FFFFFF"/>
      </a:lt1>
      <a:dk2>
        <a:srgbClr val="8C172C"/>
      </a:dk2>
      <a:lt2>
        <a:srgbClr val="CF4242"/>
      </a:lt2>
      <a:accent1>
        <a:srgbClr val="4059AD"/>
      </a:accent1>
      <a:accent2>
        <a:srgbClr val="FFC000"/>
      </a:accent2>
      <a:accent3>
        <a:srgbClr val="008272"/>
      </a:accent3>
      <a:accent4>
        <a:srgbClr val="39008E"/>
      </a:accent4>
      <a:accent5>
        <a:srgbClr val="ED7D31"/>
      </a:accent5>
      <a:accent6>
        <a:srgbClr val="5A5B5D"/>
      </a:accent6>
      <a:hlink>
        <a:srgbClr val="0070C0"/>
      </a:hlink>
      <a:folHlink>
        <a:srgbClr val="E28D8D"/>
      </a:folHlink>
    </a:clrScheme>
    <a:fontScheme name="Segoe">
      <a:majorFont>
        <a:latin typeface="Segoe UI Semibold"/>
        <a:ea typeface=""/>
        <a:cs typeface=""/>
      </a:majorFont>
      <a:minorFont>
        <a:latin typeface="Segoe UI Semi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0be3902-1b3e-4694-aa63-88197a1015cc"/>
    <lcf76f155ced4ddcb4097134ff3c332f xmlns="ee8f3be0-64b4-4b51-82ec-3b82af38d45f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62CB91FA59BF4CBD6C426253260008" ma:contentTypeVersion="16" ma:contentTypeDescription="Create a new document." ma:contentTypeScope="" ma:versionID="0eab06c05465be97a555739482611203">
  <xsd:schema xmlns:xsd="http://www.w3.org/2001/XMLSchema" xmlns:xs="http://www.w3.org/2001/XMLSchema" xmlns:p="http://schemas.microsoft.com/office/2006/metadata/properties" xmlns:ns2="ee8f3be0-64b4-4b51-82ec-3b82af38d45f" xmlns:ns3="90be3902-1b3e-4694-aa63-88197a1015cc" targetNamespace="http://schemas.microsoft.com/office/2006/metadata/properties" ma:root="true" ma:fieldsID="414cf524079017401c94aa1db5a32a79" ns2:_="" ns3:_="">
    <xsd:import namespace="ee8f3be0-64b4-4b51-82ec-3b82af38d45f"/>
    <xsd:import namespace="90be3902-1b3e-4694-aa63-88197a1015c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8f3be0-64b4-4b51-82ec-3b82af38d4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8f59c42-a89b-42a8-b8b6-60000ee2990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e3902-1b3e-4694-aa63-88197a1015cc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4992123-8602-46d5-86a2-5e7ab7e5d98d}" ma:internalName="TaxCatchAll" ma:showField="CatchAllData" ma:web="90be3902-1b3e-4694-aa63-88197a1015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E5E2097-2294-47BD-A2E7-D1DD09DBFCD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661E6DC-2BA2-43A9-BF3D-1EA816803A01}">
  <ds:schemaRefs>
    <ds:schemaRef ds:uri="http://purl.org/dc/terms/"/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90be3902-1b3e-4694-aa63-88197a1015cc"/>
    <ds:schemaRef ds:uri="http://schemas.openxmlformats.org/package/2006/metadata/core-properties"/>
    <ds:schemaRef ds:uri="ee8f3be0-64b4-4b51-82ec-3b82af38d45f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39B2B26-7EE3-492B-9406-F4E1C78DC5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8f3be0-64b4-4b51-82ec-3b82af38d45f"/>
    <ds:schemaRef ds:uri="90be3902-1b3e-4694-aa63-88197a1015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786</TotalTime>
  <Words>1030</Words>
  <Application>Microsoft Office PowerPoint</Application>
  <PresentationFormat>Widescreen</PresentationFormat>
  <Paragraphs>260</Paragraphs>
  <Slides>21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Quattrocento Sans</vt:lpstr>
      <vt:lpstr>Segoe UI Light</vt:lpstr>
      <vt:lpstr>Segoe UI Semibold</vt:lpstr>
      <vt:lpstr>Segoe UI Semilight</vt:lpstr>
      <vt:lpstr>Verdana</vt:lpstr>
      <vt:lpstr>4_Office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Baker</dc:creator>
  <cp:lastModifiedBy>Brian Riel</cp:lastModifiedBy>
  <cp:revision>11</cp:revision>
  <cp:lastPrinted>2023-04-11T13:44:28Z</cp:lastPrinted>
  <dcterms:created xsi:type="dcterms:W3CDTF">2021-06-11T14:03:46Z</dcterms:created>
  <dcterms:modified xsi:type="dcterms:W3CDTF">2023-04-12T19:36:50Z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0x010100C462CB91FA59BF4CBD6C426253260008</vt:lpwstr>
  </property>
  <property fmtid="{D5CDD505-2E9C-101B-9397-08002B2CF9AE}" pid="3" name="MediaServiceImageTags">
    <vt:lpwstr/>
  </property>
</Properties>
</file>