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8"/>
  </p:notesMasterIdLst>
  <p:sldIdLst>
    <p:sldId id="1759" r:id="rId5"/>
    <p:sldId id="1853" r:id="rId6"/>
    <p:sldId id="1820" r:id="rId7"/>
    <p:sldId id="1827" r:id="rId8"/>
    <p:sldId id="1852" r:id="rId9"/>
    <p:sldId id="1777" r:id="rId10"/>
    <p:sldId id="1828" r:id="rId11"/>
    <p:sldId id="1796" r:id="rId12"/>
    <p:sldId id="1851" r:id="rId13"/>
    <p:sldId id="1799" r:id="rId14"/>
    <p:sldId id="1819" r:id="rId15"/>
    <p:sldId id="1850" r:id="rId16"/>
    <p:sldId id="1801" r:id="rId17"/>
    <p:sldId id="1802" r:id="rId18"/>
    <p:sldId id="1803" r:id="rId19"/>
    <p:sldId id="1849" r:id="rId20"/>
    <p:sldId id="1804" r:id="rId21"/>
    <p:sldId id="1805" r:id="rId22"/>
    <p:sldId id="1843" r:id="rId23"/>
    <p:sldId id="1845" r:id="rId24"/>
    <p:sldId id="1846" r:id="rId25"/>
    <p:sldId id="1829" r:id="rId26"/>
    <p:sldId id="1830" r:id="rId27"/>
    <p:sldId id="1831" r:id="rId28"/>
    <p:sldId id="1832" r:id="rId29"/>
    <p:sldId id="1833" r:id="rId30"/>
    <p:sldId id="1837" r:id="rId31"/>
    <p:sldId id="1844" r:id="rId32"/>
    <p:sldId id="1834" r:id="rId33"/>
    <p:sldId id="1848" r:id="rId34"/>
    <p:sldId id="1842" r:id="rId35"/>
    <p:sldId id="1847" r:id="rId36"/>
    <p:sldId id="179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Baker" initials="AB" lastIdx="1" clrIdx="0">
    <p:extLst>
      <p:ext uri="{19B8F6BF-5375-455C-9EA6-DF929625EA0E}">
        <p15:presenceInfo xmlns:p15="http://schemas.microsoft.com/office/powerpoint/2012/main" userId="S-1-5-21-1600405185-321671752-1990678075-8998" providerId="AD"/>
      </p:ext>
    </p:extLst>
  </p:cmAuthor>
  <p:cmAuthor id="2" name="May Lin" initials="ML" lastIdx="3" clrIdx="1">
    <p:extLst>
      <p:ext uri="{19B8F6BF-5375-455C-9EA6-DF929625EA0E}">
        <p15:presenceInfo xmlns:p15="http://schemas.microsoft.com/office/powerpoint/2012/main" userId="S-1-5-21-1600405185-321671752-1990678075-85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ABAC"/>
    <a:srgbClr val="A80532"/>
    <a:srgbClr val="000000"/>
    <a:srgbClr val="0070C0"/>
    <a:srgbClr val="FCFCFC"/>
    <a:srgbClr val="4059AD"/>
    <a:srgbClr val="E8A6A6"/>
    <a:srgbClr val="CF4242"/>
    <a:srgbClr val="5A5B5D"/>
    <a:srgbClr val="FF8F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8723E-DA68-CA8F-6727-BD1FE2229391}" v="59" dt="2021-11-08T18:20:36.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71" autoAdjust="0"/>
    <p:restoredTop sz="93366" autoAdjust="0"/>
  </p:normalViewPr>
  <p:slideViewPr>
    <p:cSldViewPr snapToGrid="0">
      <p:cViewPr>
        <p:scale>
          <a:sx n="79" d="100"/>
          <a:sy n="79" d="100"/>
        </p:scale>
        <p:origin x="72"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y Koon" userId="b514701d-d30d-45c5-9898-7b285917e019" providerId="ADAL" clId="{1AF06949-5BB7-41D4-BC15-60372AD58569}"/>
    <pc:docChg chg="undo custSel addSld delSld modSld sldOrd">
      <pc:chgData name="Katy Koon" userId="b514701d-d30d-45c5-9898-7b285917e019" providerId="ADAL" clId="{1AF06949-5BB7-41D4-BC15-60372AD58569}" dt="2021-11-08T16:31:01.399" v="1373" actId="20577"/>
      <pc:docMkLst>
        <pc:docMk/>
      </pc:docMkLst>
      <pc:sldChg chg="addSp delSp modSp mod">
        <pc:chgData name="Katy Koon" userId="b514701d-d30d-45c5-9898-7b285917e019" providerId="ADAL" clId="{1AF06949-5BB7-41D4-BC15-60372AD58569}" dt="2021-11-08T16:15:09.885" v="146" actId="208"/>
        <pc:sldMkLst>
          <pc:docMk/>
          <pc:sldMk cId="3812821694" sldId="1831"/>
        </pc:sldMkLst>
        <pc:spChg chg="mod">
          <ac:chgData name="Katy Koon" userId="b514701d-d30d-45c5-9898-7b285917e019" providerId="ADAL" clId="{1AF06949-5BB7-41D4-BC15-60372AD58569}" dt="2021-11-08T16:14:41.834" v="142" actId="20577"/>
          <ac:spMkLst>
            <pc:docMk/>
            <pc:sldMk cId="3812821694" sldId="1831"/>
            <ac:spMk id="4" creationId="{01384197-26AB-46DF-A559-62F38B489BC2}"/>
          </ac:spMkLst>
        </pc:spChg>
        <pc:spChg chg="del">
          <ac:chgData name="Katy Koon" userId="b514701d-d30d-45c5-9898-7b285917e019" providerId="ADAL" clId="{1AF06949-5BB7-41D4-BC15-60372AD58569}" dt="2021-11-08T16:14:38.765" v="141" actId="478"/>
          <ac:spMkLst>
            <pc:docMk/>
            <pc:sldMk cId="3812821694" sldId="1831"/>
            <ac:spMk id="8" creationId="{C3E1057A-A165-419E-A1C7-5282440DFE8C}"/>
          </ac:spMkLst>
        </pc:spChg>
        <pc:graphicFrameChg chg="add mod">
          <ac:chgData name="Katy Koon" userId="b514701d-d30d-45c5-9898-7b285917e019" providerId="ADAL" clId="{1AF06949-5BB7-41D4-BC15-60372AD58569}" dt="2021-11-08T16:15:09.885" v="146" actId="208"/>
          <ac:graphicFrameMkLst>
            <pc:docMk/>
            <pc:sldMk cId="3812821694" sldId="1831"/>
            <ac:graphicFrameMk id="10" creationId="{A6E03C0F-2875-4929-A1E1-C2ADFE7771B6}"/>
          </ac:graphicFrameMkLst>
        </pc:graphicFrameChg>
        <pc:picChg chg="del">
          <ac:chgData name="Katy Koon" userId="b514701d-d30d-45c5-9898-7b285917e019" providerId="ADAL" clId="{1AF06949-5BB7-41D4-BC15-60372AD58569}" dt="2021-11-08T16:14:32.229" v="137" actId="478"/>
          <ac:picMkLst>
            <pc:docMk/>
            <pc:sldMk cId="3812821694" sldId="1831"/>
            <ac:picMk id="5" creationId="{337746C7-DD79-4A8A-A236-7F4937A5B82E}"/>
          </ac:picMkLst>
        </pc:picChg>
        <pc:picChg chg="del">
          <ac:chgData name="Katy Koon" userId="b514701d-d30d-45c5-9898-7b285917e019" providerId="ADAL" clId="{1AF06949-5BB7-41D4-BC15-60372AD58569}" dt="2021-11-08T16:14:30.564" v="136" actId="478"/>
          <ac:picMkLst>
            <pc:docMk/>
            <pc:sldMk cId="3812821694" sldId="1831"/>
            <ac:picMk id="7" creationId="{1234F573-2015-40E2-AD28-BDD1ECF716D9}"/>
          </ac:picMkLst>
        </pc:picChg>
      </pc:sldChg>
      <pc:sldChg chg="addSp delSp modSp">
        <pc:chgData name="Katy Koon" userId="b514701d-d30d-45c5-9898-7b285917e019" providerId="ADAL" clId="{1AF06949-5BB7-41D4-BC15-60372AD58569}" dt="2021-11-08T16:29:26.620" v="1367" actId="20577"/>
        <pc:sldMkLst>
          <pc:docMk/>
          <pc:sldMk cId="1043547532" sldId="1832"/>
        </pc:sldMkLst>
        <pc:spChg chg="mod">
          <ac:chgData name="Katy Koon" userId="b514701d-d30d-45c5-9898-7b285917e019" providerId="ADAL" clId="{1AF06949-5BB7-41D4-BC15-60372AD58569}" dt="2021-11-08T16:29:26.620" v="1367" actId="20577"/>
          <ac:spMkLst>
            <pc:docMk/>
            <pc:sldMk cId="1043547532" sldId="1832"/>
            <ac:spMk id="4" creationId="{01384197-26AB-46DF-A559-62F38B489BC2}"/>
          </ac:spMkLst>
        </pc:spChg>
        <pc:picChg chg="del">
          <ac:chgData name="Katy Koon" userId="b514701d-d30d-45c5-9898-7b285917e019" providerId="ADAL" clId="{1AF06949-5BB7-41D4-BC15-60372AD58569}" dt="2021-11-08T15:59:59.981" v="24" actId="478"/>
          <ac:picMkLst>
            <pc:docMk/>
            <pc:sldMk cId="1043547532" sldId="1832"/>
            <ac:picMk id="5" creationId="{677EC5D0-0D31-47C3-B9F4-936A993F9ED6}"/>
          </ac:picMkLst>
        </pc:picChg>
        <pc:picChg chg="add mod">
          <ac:chgData name="Katy Koon" userId="b514701d-d30d-45c5-9898-7b285917e019" providerId="ADAL" clId="{1AF06949-5BB7-41D4-BC15-60372AD58569}" dt="2021-11-08T16:00:10.834" v="29" actId="1076"/>
          <ac:picMkLst>
            <pc:docMk/>
            <pc:sldMk cId="1043547532" sldId="1832"/>
            <ac:picMk id="7" creationId="{57575332-1F6B-4C24-9F38-DF42C0263FF1}"/>
          </ac:picMkLst>
        </pc:picChg>
      </pc:sldChg>
      <pc:sldChg chg="addSp delSp modSp">
        <pc:chgData name="Katy Koon" userId="b514701d-d30d-45c5-9898-7b285917e019" providerId="ADAL" clId="{1AF06949-5BB7-41D4-BC15-60372AD58569}" dt="2021-11-08T16:31:01.399" v="1373" actId="20577"/>
        <pc:sldMkLst>
          <pc:docMk/>
          <pc:sldMk cId="2486511705" sldId="1833"/>
        </pc:sldMkLst>
        <pc:spChg chg="mod">
          <ac:chgData name="Katy Koon" userId="b514701d-d30d-45c5-9898-7b285917e019" providerId="ADAL" clId="{1AF06949-5BB7-41D4-BC15-60372AD58569}" dt="2021-11-08T16:31:01.399" v="1373" actId="20577"/>
          <ac:spMkLst>
            <pc:docMk/>
            <pc:sldMk cId="2486511705" sldId="1833"/>
            <ac:spMk id="4" creationId="{01384197-26AB-46DF-A559-62F38B489BC2}"/>
          </ac:spMkLst>
        </pc:spChg>
        <pc:picChg chg="del">
          <ac:chgData name="Katy Koon" userId="b514701d-d30d-45c5-9898-7b285917e019" providerId="ADAL" clId="{1AF06949-5BB7-41D4-BC15-60372AD58569}" dt="2021-11-08T16:00:27.599" v="56" actId="478"/>
          <ac:picMkLst>
            <pc:docMk/>
            <pc:sldMk cId="2486511705" sldId="1833"/>
            <ac:picMk id="2" creationId="{1D951CAD-B642-433C-92BC-CCD28712C891}"/>
          </ac:picMkLst>
        </pc:picChg>
        <pc:picChg chg="add mod">
          <ac:chgData name="Katy Koon" userId="b514701d-d30d-45c5-9898-7b285917e019" providerId="ADAL" clId="{1AF06949-5BB7-41D4-BC15-60372AD58569}" dt="2021-11-08T16:01:00.774" v="60" actId="14100"/>
          <ac:picMkLst>
            <pc:docMk/>
            <pc:sldMk cId="2486511705" sldId="1833"/>
            <ac:picMk id="6" creationId="{A6AA3050-FF5F-4C0A-B513-400495995D66}"/>
          </ac:picMkLst>
        </pc:picChg>
      </pc:sldChg>
      <pc:sldChg chg="modSp">
        <pc:chgData name="Katy Koon" userId="b514701d-d30d-45c5-9898-7b285917e019" providerId="ADAL" clId="{1AF06949-5BB7-41D4-BC15-60372AD58569}" dt="2021-11-08T16:17:47.065" v="382" actId="313"/>
        <pc:sldMkLst>
          <pc:docMk/>
          <pc:sldMk cId="2104915651" sldId="1834"/>
        </pc:sldMkLst>
        <pc:spChg chg="mod">
          <ac:chgData name="Katy Koon" userId="b514701d-d30d-45c5-9898-7b285917e019" providerId="ADAL" clId="{1AF06949-5BB7-41D4-BC15-60372AD58569}" dt="2021-11-08T16:17:47.065" v="382" actId="313"/>
          <ac:spMkLst>
            <pc:docMk/>
            <pc:sldMk cId="2104915651" sldId="1834"/>
            <ac:spMk id="4" creationId="{01384197-26AB-46DF-A559-62F38B489BC2}"/>
          </ac:spMkLst>
        </pc:spChg>
      </pc:sldChg>
      <pc:sldChg chg="del">
        <pc:chgData name="Katy Koon" userId="b514701d-d30d-45c5-9898-7b285917e019" providerId="ADAL" clId="{1AF06949-5BB7-41D4-BC15-60372AD58569}" dt="2021-11-08T16:01:10.629" v="61" actId="2696"/>
        <pc:sldMkLst>
          <pc:docMk/>
          <pc:sldMk cId="195988091" sldId="1835"/>
        </pc:sldMkLst>
      </pc:sldChg>
      <pc:sldChg chg="del">
        <pc:chgData name="Katy Koon" userId="b514701d-d30d-45c5-9898-7b285917e019" providerId="ADAL" clId="{1AF06949-5BB7-41D4-BC15-60372AD58569}" dt="2021-11-08T16:01:13.201" v="62" actId="2696"/>
        <pc:sldMkLst>
          <pc:docMk/>
          <pc:sldMk cId="1084700917" sldId="1836"/>
        </pc:sldMkLst>
      </pc:sldChg>
      <pc:sldChg chg="addSp delSp modSp ord">
        <pc:chgData name="Katy Koon" userId="b514701d-d30d-45c5-9898-7b285917e019" providerId="ADAL" clId="{1AF06949-5BB7-41D4-BC15-60372AD58569}" dt="2021-11-08T16:23:51.019" v="1079" actId="1076"/>
        <pc:sldMkLst>
          <pc:docMk/>
          <pc:sldMk cId="1340582863" sldId="1837"/>
        </pc:sldMkLst>
        <pc:spChg chg="mod">
          <ac:chgData name="Katy Koon" userId="b514701d-d30d-45c5-9898-7b285917e019" providerId="ADAL" clId="{1AF06949-5BB7-41D4-BC15-60372AD58569}" dt="2021-11-08T16:23:51.019" v="1079" actId="1076"/>
          <ac:spMkLst>
            <pc:docMk/>
            <pc:sldMk cId="1340582863" sldId="1837"/>
            <ac:spMk id="4" creationId="{01384197-26AB-46DF-A559-62F38B489BC2}"/>
          </ac:spMkLst>
        </pc:spChg>
        <pc:spChg chg="del mod">
          <ac:chgData name="Katy Koon" userId="b514701d-d30d-45c5-9898-7b285917e019" providerId="ADAL" clId="{1AF06949-5BB7-41D4-BC15-60372AD58569}" dt="2021-11-08T16:18:47.399" v="386" actId="478"/>
          <ac:spMkLst>
            <pc:docMk/>
            <pc:sldMk cId="1340582863" sldId="1837"/>
            <ac:spMk id="10" creationId="{165EDBB1-41B8-40EB-BDA9-4AC6657C4378}"/>
          </ac:spMkLst>
        </pc:spChg>
        <pc:grpChg chg="mod">
          <ac:chgData name="Katy Koon" userId="b514701d-d30d-45c5-9898-7b285917e019" providerId="ADAL" clId="{1AF06949-5BB7-41D4-BC15-60372AD58569}" dt="2021-11-08T16:18:57.633" v="388" actId="1076"/>
          <ac:grpSpMkLst>
            <pc:docMk/>
            <pc:sldMk cId="1340582863" sldId="1837"/>
            <ac:grpSpMk id="5" creationId="{150BED83-77B7-4BE6-B876-DB3DA2902790}"/>
          </ac:grpSpMkLst>
        </pc:grpChg>
        <pc:grpChg chg="del">
          <ac:chgData name="Katy Koon" userId="b514701d-d30d-45c5-9898-7b285917e019" providerId="ADAL" clId="{1AF06949-5BB7-41D4-BC15-60372AD58569}" dt="2021-11-08T16:01:16.392" v="63" actId="478"/>
          <ac:grpSpMkLst>
            <pc:docMk/>
            <pc:sldMk cId="1340582863" sldId="1837"/>
            <ac:grpSpMk id="6" creationId="{EFBD7A8C-12CD-4FA6-96F4-D5F11F9E7EE6}"/>
          </ac:grpSpMkLst>
        </pc:grpChg>
        <pc:graphicFrameChg chg="add del mod modGraphic">
          <ac:chgData name="Katy Koon" userId="b514701d-d30d-45c5-9898-7b285917e019" providerId="ADAL" clId="{1AF06949-5BB7-41D4-BC15-60372AD58569}" dt="2021-11-08T16:18:44.593" v="385" actId="478"/>
          <ac:graphicFrameMkLst>
            <pc:docMk/>
            <pc:sldMk cId="1340582863" sldId="1837"/>
            <ac:graphicFrameMk id="3" creationId="{2F6AEEFD-7D43-4AA3-89F9-2FC24C6359A1}"/>
          </ac:graphicFrameMkLst>
        </pc:graphicFrameChg>
        <pc:picChg chg="add del mod">
          <ac:chgData name="Katy Koon" userId="b514701d-d30d-45c5-9898-7b285917e019" providerId="ADAL" clId="{1AF06949-5BB7-41D4-BC15-60372AD58569}" dt="2021-11-08T16:18:41.888" v="384" actId="478"/>
          <ac:picMkLst>
            <pc:docMk/>
            <pc:sldMk cId="1340582863" sldId="1837"/>
            <ac:picMk id="14" creationId="{0580210C-70B2-410D-AD1D-4B1B5D4ECF22}"/>
          </ac:picMkLst>
        </pc:picChg>
      </pc:sldChg>
      <pc:sldChg chg="del">
        <pc:chgData name="Katy Koon" userId="b514701d-d30d-45c5-9898-7b285917e019" providerId="ADAL" clId="{1AF06949-5BB7-41D4-BC15-60372AD58569}" dt="2021-11-08T16:02:09.730" v="104" actId="2696"/>
        <pc:sldMkLst>
          <pc:docMk/>
          <pc:sldMk cId="1926868980" sldId="1838"/>
        </pc:sldMkLst>
      </pc:sldChg>
      <pc:sldChg chg="del">
        <pc:chgData name="Katy Koon" userId="b514701d-d30d-45c5-9898-7b285917e019" providerId="ADAL" clId="{1AF06949-5BB7-41D4-BC15-60372AD58569}" dt="2021-11-08T16:01:57.536" v="103" actId="2696"/>
        <pc:sldMkLst>
          <pc:docMk/>
          <pc:sldMk cId="620095570" sldId="1839"/>
        </pc:sldMkLst>
      </pc:sldChg>
      <pc:sldChg chg="del modTransition">
        <pc:chgData name="Katy Koon" userId="b514701d-d30d-45c5-9898-7b285917e019" providerId="ADAL" clId="{1AF06949-5BB7-41D4-BC15-60372AD58569}" dt="2021-11-08T16:16:00.562" v="147" actId="2696"/>
        <pc:sldMkLst>
          <pc:docMk/>
          <pc:sldMk cId="3325890488" sldId="1841"/>
        </pc:sldMkLst>
      </pc:sldChg>
      <pc:sldChg chg="delSp modSp add">
        <pc:chgData name="Katy Koon" userId="b514701d-d30d-45c5-9898-7b285917e019" providerId="ADAL" clId="{1AF06949-5BB7-41D4-BC15-60372AD58569}" dt="2021-11-08T16:24:53.721" v="1086" actId="14100"/>
        <pc:sldMkLst>
          <pc:docMk/>
          <pc:sldMk cId="3659509011" sldId="1844"/>
        </pc:sldMkLst>
        <pc:spChg chg="del">
          <ac:chgData name="Katy Koon" userId="b514701d-d30d-45c5-9898-7b285917e019" providerId="ADAL" clId="{1AF06949-5BB7-41D4-BC15-60372AD58569}" dt="2021-11-08T16:23:41.555" v="1077" actId="478"/>
          <ac:spMkLst>
            <pc:docMk/>
            <pc:sldMk cId="3659509011" sldId="1844"/>
            <ac:spMk id="4" creationId="{01384197-26AB-46DF-A559-62F38B489BC2}"/>
          </ac:spMkLst>
        </pc:spChg>
        <pc:spChg chg="mod">
          <ac:chgData name="Katy Koon" userId="b514701d-d30d-45c5-9898-7b285917e019" providerId="ADAL" clId="{1AF06949-5BB7-41D4-BC15-60372AD58569}" dt="2021-11-08T16:23:57.123" v="1080" actId="1076"/>
          <ac:spMkLst>
            <pc:docMk/>
            <pc:sldMk cId="3659509011" sldId="1844"/>
            <ac:spMk id="10" creationId="{165EDBB1-41B8-40EB-BDA9-4AC6657C4378}"/>
          </ac:spMkLst>
        </pc:spChg>
        <pc:grpChg chg="del">
          <ac:chgData name="Katy Koon" userId="b514701d-d30d-45c5-9898-7b285917e019" providerId="ADAL" clId="{1AF06949-5BB7-41D4-BC15-60372AD58569}" dt="2021-11-08T16:23:37.914" v="1076" actId="478"/>
          <ac:grpSpMkLst>
            <pc:docMk/>
            <pc:sldMk cId="3659509011" sldId="1844"/>
            <ac:grpSpMk id="5" creationId="{150BED83-77B7-4BE6-B876-DB3DA2902790}"/>
          </ac:grpSpMkLst>
        </pc:grpChg>
        <pc:graphicFrameChg chg="mod modGraphic">
          <ac:chgData name="Katy Koon" userId="b514701d-d30d-45c5-9898-7b285917e019" providerId="ADAL" clId="{1AF06949-5BB7-41D4-BC15-60372AD58569}" dt="2021-11-08T16:24:53.721" v="1086" actId="14100"/>
          <ac:graphicFrameMkLst>
            <pc:docMk/>
            <pc:sldMk cId="3659509011" sldId="1844"/>
            <ac:graphicFrameMk id="3" creationId="{2F6AEEFD-7D43-4AA3-89F9-2FC24C6359A1}"/>
          </ac:graphicFrameMkLst>
        </pc:graphicFrameChg>
        <pc:picChg chg="mod">
          <ac:chgData name="Katy Koon" userId="b514701d-d30d-45c5-9898-7b285917e019" providerId="ADAL" clId="{1AF06949-5BB7-41D4-BC15-60372AD58569}" dt="2021-11-08T16:24:09.184" v="1083" actId="1076"/>
          <ac:picMkLst>
            <pc:docMk/>
            <pc:sldMk cId="3659509011" sldId="1844"/>
            <ac:picMk id="14" creationId="{0580210C-70B2-410D-AD1D-4B1B5D4ECF22}"/>
          </ac:picMkLst>
        </pc:picChg>
      </pc:sldChg>
    </pc:docChg>
  </pc:docChgLst>
  <pc:docChgLst>
    <pc:chgData name="Katy Koon" userId="S::katyk@remi.com::b514701d-d30d-45c5-9898-7b285917e019" providerId="AD" clId="Web-{0498723E-DA68-CA8F-6727-BD1FE2229391}"/>
    <pc:docChg chg="modSld">
      <pc:chgData name="Katy Koon" userId="S::katyk@remi.com::b514701d-d30d-45c5-9898-7b285917e019" providerId="AD" clId="Web-{0498723E-DA68-CA8F-6727-BD1FE2229391}" dt="2021-11-08T18:20:36.618" v="29" actId="1076"/>
      <pc:docMkLst>
        <pc:docMk/>
      </pc:docMkLst>
      <pc:sldChg chg="modSp">
        <pc:chgData name="Katy Koon" userId="S::katyk@remi.com::b514701d-d30d-45c5-9898-7b285917e019" providerId="AD" clId="Web-{0498723E-DA68-CA8F-6727-BD1FE2229391}" dt="2021-11-08T18:15:54.407" v="26" actId="1076"/>
        <pc:sldMkLst>
          <pc:docMk/>
          <pc:sldMk cId="3831613367" sldId="1796"/>
        </pc:sldMkLst>
        <pc:spChg chg="mod">
          <ac:chgData name="Katy Koon" userId="S::katyk@remi.com::b514701d-d30d-45c5-9898-7b285917e019" providerId="AD" clId="Web-{0498723E-DA68-CA8F-6727-BD1FE2229391}" dt="2021-11-08T18:15:54.407" v="26" actId="1076"/>
          <ac:spMkLst>
            <pc:docMk/>
            <pc:sldMk cId="3831613367" sldId="1796"/>
            <ac:spMk id="16" creationId="{7ED3DF17-AB2A-4FDE-A28D-66C77168BE9A}"/>
          </ac:spMkLst>
        </pc:spChg>
      </pc:sldChg>
      <pc:sldChg chg="modSp">
        <pc:chgData name="Katy Koon" userId="S::katyk@remi.com::b514701d-d30d-45c5-9898-7b285917e019" providerId="AD" clId="Web-{0498723E-DA68-CA8F-6727-BD1FE2229391}" dt="2021-11-08T18:15:36.016" v="25" actId="1076"/>
        <pc:sldMkLst>
          <pc:docMk/>
          <pc:sldMk cId="969219024" sldId="1819"/>
        </pc:sldMkLst>
        <pc:spChg chg="mod">
          <ac:chgData name="Katy Koon" userId="S::katyk@remi.com::b514701d-d30d-45c5-9898-7b285917e019" providerId="AD" clId="Web-{0498723E-DA68-CA8F-6727-BD1FE2229391}" dt="2021-11-08T18:15:36.016" v="25" actId="1076"/>
          <ac:spMkLst>
            <pc:docMk/>
            <pc:sldMk cId="969219024" sldId="1819"/>
            <ac:spMk id="16" creationId="{7ED3DF17-AB2A-4FDE-A28D-66C77168BE9A}"/>
          </ac:spMkLst>
        </pc:spChg>
      </pc:sldChg>
      <pc:sldChg chg="modSp">
        <pc:chgData name="Katy Koon" userId="S::katyk@remi.com::b514701d-d30d-45c5-9898-7b285917e019" providerId="AD" clId="Web-{0498723E-DA68-CA8F-6727-BD1FE2229391}" dt="2021-11-08T18:12:35.011" v="23" actId="20577"/>
        <pc:sldMkLst>
          <pc:docMk/>
          <pc:sldMk cId="4211350688" sldId="1820"/>
        </pc:sldMkLst>
        <pc:spChg chg="mod">
          <ac:chgData name="Katy Koon" userId="S::katyk@remi.com::b514701d-d30d-45c5-9898-7b285917e019" providerId="AD" clId="Web-{0498723E-DA68-CA8F-6727-BD1FE2229391}" dt="2021-11-08T18:12:35.011" v="23" actId="20577"/>
          <ac:spMkLst>
            <pc:docMk/>
            <pc:sldMk cId="4211350688" sldId="1820"/>
            <ac:spMk id="2" creationId="{00000000-0000-0000-0000-000000000000}"/>
          </ac:spMkLst>
        </pc:spChg>
      </pc:sldChg>
      <pc:sldChg chg="modSp">
        <pc:chgData name="Katy Koon" userId="S::katyk@remi.com::b514701d-d30d-45c5-9898-7b285917e019" providerId="AD" clId="Web-{0498723E-DA68-CA8F-6727-BD1FE2229391}" dt="2021-11-08T18:13:26.012" v="24" actId="20577"/>
        <pc:sldMkLst>
          <pc:docMk/>
          <pc:sldMk cId="3687443542" sldId="1827"/>
        </pc:sldMkLst>
        <pc:spChg chg="mod">
          <ac:chgData name="Katy Koon" userId="S::katyk@remi.com::b514701d-d30d-45c5-9898-7b285917e019" providerId="AD" clId="Web-{0498723E-DA68-CA8F-6727-BD1FE2229391}" dt="2021-11-08T18:13:26.012" v="24" actId="20577"/>
          <ac:spMkLst>
            <pc:docMk/>
            <pc:sldMk cId="3687443542" sldId="1827"/>
            <ac:spMk id="49" creationId="{393171B0-E513-49EF-8BB3-C15A4CDCFEF2}"/>
          </ac:spMkLst>
        </pc:spChg>
      </pc:sldChg>
      <pc:sldChg chg="modSp">
        <pc:chgData name="Katy Koon" userId="S::katyk@remi.com::b514701d-d30d-45c5-9898-7b285917e019" providerId="AD" clId="Web-{0498723E-DA68-CA8F-6727-BD1FE2229391}" dt="2021-11-08T18:20:36.618" v="29" actId="1076"/>
        <pc:sldMkLst>
          <pc:docMk/>
          <pc:sldMk cId="2746829129" sldId="1842"/>
        </pc:sldMkLst>
        <pc:spChg chg="mod">
          <ac:chgData name="Katy Koon" userId="S::katyk@remi.com::b514701d-d30d-45c5-9898-7b285917e019" providerId="AD" clId="Web-{0498723E-DA68-CA8F-6727-BD1FE2229391}" dt="2021-11-08T18:20:36.618" v="29" actId="1076"/>
          <ac:spMkLst>
            <pc:docMk/>
            <pc:sldMk cId="2746829129" sldId="1842"/>
            <ac:spMk id="16" creationId="{7ED3DF17-AB2A-4FDE-A28D-66C77168BE9A}"/>
          </ac:spMkLst>
        </pc:spChg>
      </pc:sldChg>
      <pc:sldChg chg="modSp">
        <pc:chgData name="Katy Koon" userId="S::katyk@remi.com::b514701d-d30d-45c5-9898-7b285917e019" providerId="AD" clId="Web-{0498723E-DA68-CA8F-6727-BD1FE2229391}" dt="2021-11-08T18:19:48.788" v="28" actId="14100"/>
        <pc:sldMkLst>
          <pc:docMk/>
          <pc:sldMk cId="3659509011" sldId="1844"/>
        </pc:sldMkLst>
        <pc:spChg chg="mod">
          <ac:chgData name="Katy Koon" userId="S::katyk@remi.com::b514701d-d30d-45c5-9898-7b285917e019" providerId="AD" clId="Web-{0498723E-DA68-CA8F-6727-BD1FE2229391}" dt="2021-11-08T18:19:43.960" v="27" actId="1076"/>
          <ac:spMkLst>
            <pc:docMk/>
            <pc:sldMk cId="3659509011" sldId="1844"/>
            <ac:spMk id="10" creationId="{165EDBB1-41B8-40EB-BDA9-4AC6657C4378}"/>
          </ac:spMkLst>
        </pc:spChg>
        <pc:picChg chg="mod">
          <ac:chgData name="Katy Koon" userId="S::katyk@remi.com::b514701d-d30d-45c5-9898-7b285917e019" providerId="AD" clId="Web-{0498723E-DA68-CA8F-6727-BD1FE2229391}" dt="2021-11-08T18:19:48.788" v="28" actId="14100"/>
          <ac:picMkLst>
            <pc:docMk/>
            <pc:sldMk cId="3659509011" sldId="1844"/>
            <ac:picMk id="14" creationId="{0580210C-70B2-410D-AD1D-4B1B5D4ECF22}"/>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itremi-my.sharepoint.com/personal/katyk_remi_com/Documents/Desktop/STARwin19.70%20-%20Center%20Cities%20and%20Rest%20of%20U.S/Data/Userdata/Exports/Migrants.xls"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Economic</a:t>
            </a:r>
            <a:r>
              <a:rPr lang="en-US" b="1" baseline="0"/>
              <a:t> Migrants Out of Center Cities</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cat>
            <c:numRef>
              <c:f>All!$C$6:$W$6</c:f>
              <c:numCache>
                <c:formatCode>General</c:formatCode>
                <c:ptCount val="21"/>
                <c:pt idx="0">
                  <c:v>2020</c:v>
                </c:pt>
                <c:pt idx="1">
                  <c:v>2021</c:v>
                </c:pt>
                <c:pt idx="2">
                  <c:v>2022</c:v>
                </c:pt>
                <c:pt idx="3">
                  <c:v>2023</c:v>
                </c:pt>
                <c:pt idx="4">
                  <c:v>2024</c:v>
                </c:pt>
                <c:pt idx="5">
                  <c:v>2025</c:v>
                </c:pt>
                <c:pt idx="6">
                  <c:v>2026</c:v>
                </c:pt>
                <c:pt idx="7">
                  <c:v>2027</c:v>
                </c:pt>
                <c:pt idx="8">
                  <c:v>2028</c:v>
                </c:pt>
                <c:pt idx="9">
                  <c:v>2029</c:v>
                </c:pt>
                <c:pt idx="10">
                  <c:v>2030</c:v>
                </c:pt>
                <c:pt idx="11">
                  <c:v>2031</c:v>
                </c:pt>
                <c:pt idx="12">
                  <c:v>2032</c:v>
                </c:pt>
                <c:pt idx="13">
                  <c:v>2033</c:v>
                </c:pt>
                <c:pt idx="14">
                  <c:v>2034</c:v>
                </c:pt>
                <c:pt idx="15">
                  <c:v>2035</c:v>
                </c:pt>
                <c:pt idx="16">
                  <c:v>2036</c:v>
                </c:pt>
                <c:pt idx="17">
                  <c:v>2037</c:v>
                </c:pt>
                <c:pt idx="18">
                  <c:v>2038</c:v>
                </c:pt>
                <c:pt idx="19">
                  <c:v>2039</c:v>
                </c:pt>
                <c:pt idx="20">
                  <c:v>2040</c:v>
                </c:pt>
              </c:numCache>
            </c:numRef>
          </c:cat>
          <c:val>
            <c:numRef>
              <c:f>All!$C$7:$W$7</c:f>
              <c:numCache>
                <c:formatCode>0.000</c:formatCode>
                <c:ptCount val="21"/>
                <c:pt idx="0">
                  <c:v>-349.11871680175</c:v>
                </c:pt>
                <c:pt idx="1">
                  <c:v>-276.876638107769</c:v>
                </c:pt>
                <c:pt idx="2">
                  <c:v>-226.906417185604</c:v>
                </c:pt>
                <c:pt idx="3">
                  <c:v>-193.17335290819599</c:v>
                </c:pt>
                <c:pt idx="4">
                  <c:v>-167.24602633292599</c:v>
                </c:pt>
                <c:pt idx="5">
                  <c:v>-145.32910389071</c:v>
                </c:pt>
                <c:pt idx="6">
                  <c:v>-128.11917530397599</c:v>
                </c:pt>
                <c:pt idx="7">
                  <c:v>-114.365458799905</c:v>
                </c:pt>
                <c:pt idx="8">
                  <c:v>-102.253181368486</c:v>
                </c:pt>
                <c:pt idx="9">
                  <c:v>-90.811131663527206</c:v>
                </c:pt>
                <c:pt idx="10">
                  <c:v>-80.2749352375467</c:v>
                </c:pt>
                <c:pt idx="11">
                  <c:v>-70.606539784039299</c:v>
                </c:pt>
                <c:pt idx="12">
                  <c:v>-61.9128611432387</c:v>
                </c:pt>
                <c:pt idx="13">
                  <c:v>-54.292336182880902</c:v>
                </c:pt>
                <c:pt idx="14">
                  <c:v>-47.289159923394998</c:v>
                </c:pt>
                <c:pt idx="15">
                  <c:v>-40.742939647773198</c:v>
                </c:pt>
                <c:pt idx="16">
                  <c:v>-34.686254229258097</c:v>
                </c:pt>
                <c:pt idx="17">
                  <c:v>-29.525448535581098</c:v>
                </c:pt>
                <c:pt idx="18">
                  <c:v>-24.511268501555701</c:v>
                </c:pt>
                <c:pt idx="19">
                  <c:v>-20.209134187609401</c:v>
                </c:pt>
                <c:pt idx="20">
                  <c:v>-15.6633077285721</c:v>
                </c:pt>
              </c:numCache>
            </c:numRef>
          </c:val>
          <c:smooth val="0"/>
          <c:extLst>
            <c:ext xmlns:c16="http://schemas.microsoft.com/office/drawing/2014/chart" uri="{C3380CC4-5D6E-409C-BE32-E72D297353CC}">
              <c16:uniqueId val="{00000000-FE7B-4BBB-96F7-F400EFDBE1F2}"/>
            </c:ext>
          </c:extLst>
        </c:ser>
        <c:dLbls>
          <c:showLegendKey val="0"/>
          <c:showVal val="0"/>
          <c:showCatName val="0"/>
          <c:showSerName val="0"/>
          <c:showPercent val="0"/>
          <c:showBubbleSize val="0"/>
        </c:dLbls>
        <c:smooth val="0"/>
        <c:axId val="1377533135"/>
        <c:axId val="1585911967"/>
      </c:lineChart>
      <c:dateAx>
        <c:axId val="1377533135"/>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5911967"/>
        <c:crosses val="autoZero"/>
        <c:auto val="0"/>
        <c:lblOffset val="100"/>
        <c:baseTimeUnit val="days"/>
        <c:majorUnit val="1"/>
      </c:dateAx>
      <c:valAx>
        <c:axId val="158591196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Migrants (Thousands)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7533135"/>
        <c:crosses val="autoZero"/>
        <c:crossBetween val="midCat"/>
      </c:valAx>
      <c:spPr>
        <a:no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Policy change</a:t>
          </a:r>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dirty="0"/>
            <a:t>REMI models</a:t>
          </a:r>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2D871E13-2849-4DA7-B741-05C7D5ADFCAA}">
      <dgm:prSet phldrT="[Text]" custT="1"/>
      <dgm:spPr/>
      <dgm:t>
        <a:bodyPr/>
        <a:lstStyle/>
        <a:p>
          <a:r>
            <a:rPr lang="en-US" sz="1800" dirty="0"/>
            <a:t>Industrial employment</a:t>
          </a:r>
        </a:p>
        <a:p>
          <a:r>
            <a:rPr lang="en-US" sz="1800" dirty="0"/>
            <a:t>&amp;</a:t>
          </a:r>
        </a:p>
        <a:p>
          <a:r>
            <a:rPr lang="en-US" sz="1800" dirty="0"/>
            <a:t>Industrial compensation</a:t>
          </a:r>
        </a:p>
      </dgm:t>
    </dgm:pt>
    <dgm:pt modelId="{31C84E79-01F3-4607-898D-990BA11B0E9A}" type="parTrans" cxnId="{F90326C5-37AA-4873-9A83-FBB6E2F18307}">
      <dgm:prSet/>
      <dgm:spPr/>
      <dgm:t>
        <a:bodyPr/>
        <a:lstStyle/>
        <a:p>
          <a:endParaRPr lang="en-US" sz="1800"/>
        </a:p>
      </dgm:t>
    </dgm:pt>
    <dgm:pt modelId="{E169BB85-72AF-49DE-AC68-3CC407796412}" type="sibTrans" cxnId="{F90326C5-37AA-4873-9A83-FBB6E2F18307}">
      <dgm:prSet custT="1"/>
      <dgm:spPr/>
      <dgm:t>
        <a:bodyPr/>
        <a:lstStyle/>
        <a:p>
          <a:endParaRPr lang="en-US" sz="1800"/>
        </a:p>
      </dgm:t>
    </dgm:pt>
    <dgm:pt modelId="{B9E8B376-2359-4185-977D-4645E5E569CB}">
      <dgm:prSet custT="1"/>
      <dgm:spPr/>
      <dgm:t>
        <a:bodyPr/>
        <a:lstStyle/>
        <a:p>
          <a:r>
            <a:rPr lang="en-US" sz="1800" dirty="0"/>
            <a:t>Industrial compensation rate</a:t>
          </a:r>
        </a:p>
      </dgm:t>
    </dgm:pt>
    <dgm:pt modelId="{F7CEEB4A-FAAF-4F5A-A2C7-2D2624230DE7}" type="parTrans" cxnId="{4D9FB97F-EF70-448F-BD67-6A38928A9FF5}">
      <dgm:prSet/>
      <dgm:spPr/>
      <dgm:t>
        <a:bodyPr/>
        <a:lstStyle/>
        <a:p>
          <a:endParaRPr lang="en-US" sz="1800"/>
        </a:p>
      </dgm:t>
    </dgm:pt>
    <dgm:pt modelId="{5EBB4F55-4022-422D-A449-84DFC233909D}" type="sibTrans" cxnId="{4D9FB97F-EF70-448F-BD67-6A38928A9FF5}">
      <dgm:prSet custT="1"/>
      <dgm:spPr/>
      <dgm:t>
        <a:bodyPr/>
        <a:lstStyle/>
        <a:p>
          <a:endParaRPr lang="en-US" sz="1800"/>
        </a:p>
      </dgm:t>
    </dgm:pt>
    <dgm:pt modelId="{1EF08D0C-1EAF-4D94-9843-5ADEE4A9C7B9}">
      <dgm:prSet custT="1"/>
      <dgm:spPr/>
      <dgm:t>
        <a:bodyPr/>
        <a:lstStyle/>
        <a:p>
          <a:r>
            <a:rPr lang="en-US" sz="1800" b="1" dirty="0"/>
            <a:t>Weighted Compensation Rate</a:t>
          </a:r>
          <a:endParaRPr lang="en-US" sz="1800" dirty="0"/>
        </a:p>
      </dgm:t>
    </dgm:pt>
    <dgm:pt modelId="{84475686-9C0F-4C52-A059-40268335CB7C}" type="parTrans" cxnId="{43BA0A77-0361-43FF-90A8-9375CBAB03BD}">
      <dgm:prSet/>
      <dgm:spPr/>
      <dgm:t>
        <a:bodyPr/>
        <a:lstStyle/>
        <a:p>
          <a:endParaRPr lang="en-US" sz="1800"/>
        </a:p>
      </dgm:t>
    </dgm:pt>
    <dgm:pt modelId="{C2A535D4-90ED-4650-AC18-618240377566}" type="sibTrans" cxnId="{43BA0A77-0361-43FF-90A8-9375CBAB03BD}">
      <dgm:prSet/>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5" custScaleX="82332">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4"/>
      <dgm:spPr/>
      <dgm:t>
        <a:bodyPr/>
        <a:lstStyle/>
        <a:p>
          <a:endParaRPr lang="en-US"/>
        </a:p>
      </dgm:t>
    </dgm:pt>
    <dgm:pt modelId="{8F694DAF-6FF5-4323-BE5A-32E81DAD5BAB}" type="pres">
      <dgm:prSet presAssocID="{4BA3556B-C8ED-43F6-9004-5A938FFC88C0}" presName="connectorText" presStyleLbl="sibTrans2D1" presStyleIdx="0" presStyleCnt="4"/>
      <dgm:spPr/>
      <dgm:t>
        <a:bodyPr/>
        <a:lstStyle/>
        <a:p>
          <a:endParaRPr lang="en-US"/>
        </a:p>
      </dgm:t>
    </dgm:pt>
    <dgm:pt modelId="{801372BA-E78C-4DAA-8DE1-257D411A7508}" type="pres">
      <dgm:prSet presAssocID="{6B377294-0958-4BBD-830A-870753D9CD82}" presName="node" presStyleLbl="node1" presStyleIdx="1" presStyleCnt="5" custScaleX="82624">
        <dgm:presLayoutVars>
          <dgm:bulletEnabled val="1"/>
        </dgm:presLayoutVars>
      </dgm:prSet>
      <dgm:spPr/>
      <dgm:t>
        <a:bodyPr/>
        <a:lstStyle/>
        <a:p>
          <a:endParaRPr lang="en-US"/>
        </a:p>
      </dgm:t>
    </dgm:pt>
    <dgm:pt modelId="{E2C3E3B9-AF79-48E2-B8FC-82A403AEEE33}" type="pres">
      <dgm:prSet presAssocID="{CFCB336B-2574-457F-A515-39DF84C987D0}" presName="sibTrans" presStyleLbl="sibTrans2D1" presStyleIdx="1" presStyleCnt="4"/>
      <dgm:spPr/>
      <dgm:t>
        <a:bodyPr/>
        <a:lstStyle/>
        <a:p>
          <a:endParaRPr lang="en-US"/>
        </a:p>
      </dgm:t>
    </dgm:pt>
    <dgm:pt modelId="{8B6A83B1-4DD4-4CE7-B4B7-246CE12E14C6}" type="pres">
      <dgm:prSet presAssocID="{CFCB336B-2574-457F-A515-39DF84C987D0}" presName="connectorText" presStyleLbl="sibTrans2D1" presStyleIdx="1" presStyleCnt="4"/>
      <dgm:spPr/>
      <dgm:t>
        <a:bodyPr/>
        <a:lstStyle/>
        <a:p>
          <a:endParaRPr lang="en-US"/>
        </a:p>
      </dgm:t>
    </dgm:pt>
    <dgm:pt modelId="{31A21A6C-5237-4DBC-8E17-C4847DD35B73}" type="pres">
      <dgm:prSet presAssocID="{2D871E13-2849-4DA7-B741-05C7D5ADFCAA}" presName="node" presStyleLbl="node1" presStyleIdx="2" presStyleCnt="5" custScaleX="114803">
        <dgm:presLayoutVars>
          <dgm:bulletEnabled val="1"/>
        </dgm:presLayoutVars>
      </dgm:prSet>
      <dgm:spPr/>
      <dgm:t>
        <a:bodyPr/>
        <a:lstStyle/>
        <a:p>
          <a:endParaRPr lang="en-US"/>
        </a:p>
      </dgm:t>
    </dgm:pt>
    <dgm:pt modelId="{5F0A0C72-0774-4270-9F17-6DF376F6FB84}" type="pres">
      <dgm:prSet presAssocID="{E169BB85-72AF-49DE-AC68-3CC407796412}" presName="sibTrans" presStyleLbl="sibTrans2D1" presStyleIdx="2" presStyleCnt="4"/>
      <dgm:spPr/>
      <dgm:t>
        <a:bodyPr/>
        <a:lstStyle/>
        <a:p>
          <a:endParaRPr lang="en-US"/>
        </a:p>
      </dgm:t>
    </dgm:pt>
    <dgm:pt modelId="{DBB50C45-61A4-4772-A04E-00E44FF590D6}" type="pres">
      <dgm:prSet presAssocID="{E169BB85-72AF-49DE-AC68-3CC407796412}" presName="connectorText" presStyleLbl="sibTrans2D1" presStyleIdx="2" presStyleCnt="4"/>
      <dgm:spPr/>
      <dgm:t>
        <a:bodyPr/>
        <a:lstStyle/>
        <a:p>
          <a:endParaRPr lang="en-US"/>
        </a:p>
      </dgm:t>
    </dgm:pt>
    <dgm:pt modelId="{D52176B6-40E0-4BBB-B0DC-208AB3BF59B0}" type="pres">
      <dgm:prSet presAssocID="{B9E8B376-2359-4185-977D-4645E5E569CB}" presName="node" presStyleLbl="node1" presStyleIdx="3" presStyleCnt="5" custScaleX="107474">
        <dgm:presLayoutVars>
          <dgm:bulletEnabled val="1"/>
        </dgm:presLayoutVars>
      </dgm:prSet>
      <dgm:spPr/>
      <dgm:t>
        <a:bodyPr/>
        <a:lstStyle/>
        <a:p>
          <a:endParaRPr lang="en-US"/>
        </a:p>
      </dgm:t>
    </dgm:pt>
    <dgm:pt modelId="{8F80DD43-EF6B-42F8-9585-E401B12C4490}" type="pres">
      <dgm:prSet presAssocID="{5EBB4F55-4022-422D-A449-84DFC233909D}" presName="sibTrans" presStyleLbl="sibTrans2D1" presStyleIdx="3" presStyleCnt="4"/>
      <dgm:spPr/>
      <dgm:t>
        <a:bodyPr/>
        <a:lstStyle/>
        <a:p>
          <a:endParaRPr lang="en-US"/>
        </a:p>
      </dgm:t>
    </dgm:pt>
    <dgm:pt modelId="{64119DE8-1EFB-4D45-AAA9-D3497E8F819E}" type="pres">
      <dgm:prSet presAssocID="{5EBB4F55-4022-422D-A449-84DFC233909D}" presName="connectorText" presStyleLbl="sibTrans2D1" presStyleIdx="3" presStyleCnt="4"/>
      <dgm:spPr/>
      <dgm:t>
        <a:bodyPr/>
        <a:lstStyle/>
        <a:p>
          <a:endParaRPr lang="en-US"/>
        </a:p>
      </dgm:t>
    </dgm:pt>
    <dgm:pt modelId="{877EC3F7-DD7F-465D-9F34-3EEF7169DC16}" type="pres">
      <dgm:prSet presAssocID="{1EF08D0C-1EAF-4D94-9843-5ADEE4A9C7B9}" presName="node" presStyleLbl="node1" presStyleIdx="4" presStyleCnt="5" custScaleX="131214">
        <dgm:presLayoutVars>
          <dgm:bulletEnabled val="1"/>
        </dgm:presLayoutVars>
      </dgm:prSet>
      <dgm:spPr/>
      <dgm:t>
        <a:bodyPr/>
        <a:lstStyle/>
        <a:p>
          <a:endParaRPr lang="en-US"/>
        </a:p>
      </dgm:t>
    </dgm:pt>
  </dgm:ptLst>
  <dgm:cxnLst>
    <dgm:cxn modelId="{E7AB4435-F013-41CD-8D9C-2417D772B467}" type="presOf" srcId="{5EBB4F55-4022-422D-A449-84DFC233909D}" destId="{8F80DD43-EF6B-42F8-9585-E401B12C4490}"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43BA0A77-0361-43FF-90A8-9375CBAB03BD}" srcId="{4D1E778C-FD0C-45A2-AB5D-624462256661}" destId="{1EF08D0C-1EAF-4D94-9843-5ADEE4A9C7B9}" srcOrd="4" destOrd="0" parTransId="{84475686-9C0F-4C52-A059-40268335CB7C}" sibTransId="{C2A535D4-90ED-4650-AC18-618240377566}"/>
    <dgm:cxn modelId="{B5E0524E-1251-44B6-958B-0315F0509A9B}" type="presOf" srcId="{6B377294-0958-4BBD-830A-870753D9CD82}" destId="{801372BA-E78C-4DAA-8DE1-257D411A7508}" srcOrd="0" destOrd="0" presId="urn:microsoft.com/office/officeart/2005/8/layout/process1"/>
    <dgm:cxn modelId="{64AFDC21-2036-49C9-8611-B8F511132AB8}" type="presOf" srcId="{2D871E13-2849-4DA7-B741-05C7D5ADFCAA}" destId="{31A21A6C-5237-4DBC-8E17-C4847DD35B73}" srcOrd="0" destOrd="0" presId="urn:microsoft.com/office/officeart/2005/8/layout/process1"/>
    <dgm:cxn modelId="{6CB0338E-B407-49F8-B9B2-F2D61A353000}" type="presOf" srcId="{CFCB336B-2574-457F-A515-39DF84C987D0}" destId="{E2C3E3B9-AF79-48E2-B8FC-82A403AEEE33}" srcOrd="0" destOrd="0" presId="urn:microsoft.com/office/officeart/2005/8/layout/process1"/>
    <dgm:cxn modelId="{85A21CE0-6DCF-429A-8A50-2EF2E0651689}" srcId="{4D1E778C-FD0C-45A2-AB5D-624462256661}" destId="{7DD58F2F-23C1-4543-8849-4FD0BF646467}" srcOrd="0" destOrd="0" parTransId="{7E66B09C-488B-4D12-8688-2456876BE1A1}" sibTransId="{4BA3556B-C8ED-43F6-9004-5A938FFC88C0}"/>
    <dgm:cxn modelId="{9A5D8136-C9C7-448A-80F0-998BD60B2100}" type="presOf" srcId="{E169BB85-72AF-49DE-AC68-3CC407796412}" destId="{5F0A0C72-0774-4270-9F17-6DF376F6FB84}" srcOrd="0" destOrd="0" presId="urn:microsoft.com/office/officeart/2005/8/layout/process1"/>
    <dgm:cxn modelId="{BD3DDCD6-2C43-4DFA-9058-F01C35470B2E}" type="presOf" srcId="{E169BB85-72AF-49DE-AC68-3CC407796412}" destId="{DBB50C45-61A4-4772-A04E-00E44FF590D6}" srcOrd="1" destOrd="0" presId="urn:microsoft.com/office/officeart/2005/8/layout/process1"/>
    <dgm:cxn modelId="{8C7F3557-1EC0-4E33-AC96-78662F071EF7}" type="presOf" srcId="{CFCB336B-2574-457F-A515-39DF84C987D0}" destId="{8B6A83B1-4DD4-4CE7-B4B7-246CE12E14C6}" srcOrd="1" destOrd="0" presId="urn:microsoft.com/office/officeart/2005/8/layout/process1"/>
    <dgm:cxn modelId="{D3CF5260-CABF-4043-9EE0-9CFD2C78875C}" srcId="{4D1E778C-FD0C-45A2-AB5D-624462256661}" destId="{6B377294-0958-4BBD-830A-870753D9CD82}" srcOrd="1" destOrd="0" parTransId="{C0845F4F-9B83-4309-BE2B-9326F52C5CD6}" sibTransId="{CFCB336B-2574-457F-A515-39DF84C987D0}"/>
    <dgm:cxn modelId="{08EA8032-2AA8-49BC-BBFF-F71298EC4D56}" type="presOf" srcId="{1EF08D0C-1EAF-4D94-9843-5ADEE4A9C7B9}" destId="{877EC3F7-DD7F-465D-9F34-3EEF7169DC16}" srcOrd="0" destOrd="0" presId="urn:microsoft.com/office/officeart/2005/8/layout/process1"/>
    <dgm:cxn modelId="{18639FDD-A467-476D-AAA2-A0AC5D0DDE2C}" type="presOf" srcId="{B9E8B376-2359-4185-977D-4645E5E569CB}" destId="{D52176B6-40E0-4BBB-B0DC-208AB3BF59B0}"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F90326C5-37AA-4873-9A83-FBB6E2F18307}" srcId="{4D1E778C-FD0C-45A2-AB5D-624462256661}" destId="{2D871E13-2849-4DA7-B741-05C7D5ADFCAA}" srcOrd="2" destOrd="0" parTransId="{31C84E79-01F3-4607-898D-990BA11B0E9A}" sibTransId="{E169BB85-72AF-49DE-AC68-3CC407796412}"/>
    <dgm:cxn modelId="{4D9FB97F-EF70-448F-BD67-6A38928A9FF5}" srcId="{4D1E778C-FD0C-45A2-AB5D-624462256661}" destId="{B9E8B376-2359-4185-977D-4645E5E569CB}" srcOrd="3" destOrd="0" parTransId="{F7CEEB4A-FAAF-4F5A-A2C7-2D2624230DE7}" sibTransId="{5EBB4F55-4022-422D-A449-84DFC233909D}"/>
    <dgm:cxn modelId="{845B40FD-F241-43F9-AC7C-FD28D09BF0DC}" type="presOf" srcId="{5EBB4F55-4022-422D-A449-84DFC233909D}" destId="{64119DE8-1EFB-4D45-AAA9-D3497E8F819E}" srcOrd="1"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 modelId="{EB7546EB-D251-42B0-8882-55EC77F2E9D3}" type="presParOf" srcId="{ECC5A45D-1C4A-47BD-8946-75FBED709323}" destId="{E2C3E3B9-AF79-48E2-B8FC-82A403AEEE33}" srcOrd="3" destOrd="0" presId="urn:microsoft.com/office/officeart/2005/8/layout/process1"/>
    <dgm:cxn modelId="{4B681086-C6EB-4769-BAD0-6EC27D2566BC}" type="presParOf" srcId="{E2C3E3B9-AF79-48E2-B8FC-82A403AEEE33}" destId="{8B6A83B1-4DD4-4CE7-B4B7-246CE12E14C6}" srcOrd="0" destOrd="0" presId="urn:microsoft.com/office/officeart/2005/8/layout/process1"/>
    <dgm:cxn modelId="{9F1BCAB8-7859-4612-B88F-C0C5F87B95A9}" type="presParOf" srcId="{ECC5A45D-1C4A-47BD-8946-75FBED709323}" destId="{31A21A6C-5237-4DBC-8E17-C4847DD35B73}" srcOrd="4" destOrd="0" presId="urn:microsoft.com/office/officeart/2005/8/layout/process1"/>
    <dgm:cxn modelId="{5443DBEC-C45D-4292-9872-9E502DB6CBE2}" type="presParOf" srcId="{ECC5A45D-1C4A-47BD-8946-75FBED709323}" destId="{5F0A0C72-0774-4270-9F17-6DF376F6FB84}" srcOrd="5" destOrd="0" presId="urn:microsoft.com/office/officeart/2005/8/layout/process1"/>
    <dgm:cxn modelId="{D6352A2C-C152-4823-B2B8-0304118E3F92}" type="presParOf" srcId="{5F0A0C72-0774-4270-9F17-6DF376F6FB84}" destId="{DBB50C45-61A4-4772-A04E-00E44FF590D6}" srcOrd="0" destOrd="0" presId="urn:microsoft.com/office/officeart/2005/8/layout/process1"/>
    <dgm:cxn modelId="{736C0411-ECD0-4026-B223-43EFB4B02853}" type="presParOf" srcId="{ECC5A45D-1C4A-47BD-8946-75FBED709323}" destId="{D52176B6-40E0-4BBB-B0DC-208AB3BF59B0}" srcOrd="6" destOrd="0" presId="urn:microsoft.com/office/officeart/2005/8/layout/process1"/>
    <dgm:cxn modelId="{6FB1778C-E767-4713-ABBB-AC5D6B63EBEE}" type="presParOf" srcId="{ECC5A45D-1C4A-47BD-8946-75FBED709323}" destId="{8F80DD43-EF6B-42F8-9585-E401B12C4490}" srcOrd="7" destOrd="0" presId="urn:microsoft.com/office/officeart/2005/8/layout/process1"/>
    <dgm:cxn modelId="{A8812214-86B0-46B5-A317-C0E96A197FEB}" type="presParOf" srcId="{8F80DD43-EF6B-42F8-9585-E401B12C4490}" destId="{64119DE8-1EFB-4D45-AAA9-D3497E8F819E}" srcOrd="0" destOrd="0" presId="urn:microsoft.com/office/officeart/2005/8/layout/process1"/>
    <dgm:cxn modelId="{954CF949-C477-4444-A6FB-943B86B7E409}" type="presParOf" srcId="{ECC5A45D-1C4A-47BD-8946-75FBED709323}" destId="{877EC3F7-DD7F-465D-9F34-3EEF7169DC16}"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REMI Model</a:t>
          </a:r>
          <a:endParaRPr lang="en-US" sz="1800" b="0" dirty="0"/>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dirty="0" smtClean="0"/>
            <a:t>Consumption Commodity Prices for each income group</a:t>
          </a:r>
          <a:endParaRPr lang="en-US" sz="1800" b="0" dirty="0"/>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2" custScaleX="57357" custLinFactNeighborX="-12207" custLinFactNeighborY="-69826">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1"/>
      <dgm:spPr/>
      <dgm:t>
        <a:bodyPr/>
        <a:lstStyle/>
        <a:p>
          <a:endParaRPr lang="en-US"/>
        </a:p>
      </dgm:t>
    </dgm:pt>
    <dgm:pt modelId="{8F694DAF-6FF5-4323-BE5A-32E81DAD5BAB}" type="pres">
      <dgm:prSet presAssocID="{4BA3556B-C8ED-43F6-9004-5A938FFC88C0}" presName="connectorText" presStyleLbl="sibTrans2D1" presStyleIdx="0" presStyleCnt="1"/>
      <dgm:spPr/>
      <dgm:t>
        <a:bodyPr/>
        <a:lstStyle/>
        <a:p>
          <a:endParaRPr lang="en-US"/>
        </a:p>
      </dgm:t>
    </dgm:pt>
    <dgm:pt modelId="{801372BA-E78C-4DAA-8DE1-257D411A7508}" type="pres">
      <dgm:prSet presAssocID="{6B377294-0958-4BBD-830A-870753D9CD82}" presName="node" presStyleLbl="node1" presStyleIdx="1" presStyleCnt="2" custScaleX="93900" custScaleY="64244" custLinFactNeighborX="181" custLinFactNeighborY="7269">
        <dgm:presLayoutVars>
          <dgm:bulletEnabled val="1"/>
        </dgm:presLayoutVars>
      </dgm:prSet>
      <dgm:spPr/>
      <dgm:t>
        <a:bodyPr/>
        <a:lstStyle/>
        <a:p>
          <a:endParaRPr lang="en-US"/>
        </a:p>
      </dgm:t>
    </dgm:pt>
  </dgm:ptLst>
  <dgm:cxnLst>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smtClean="0"/>
            <a:t>BLS Consumer Expenditure Survey</a:t>
          </a:r>
          <a:endParaRPr lang="en-US" sz="1800" b="0" dirty="0"/>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dirty="0" smtClean="0"/>
            <a:t>Weights for each commodity price </a:t>
          </a:r>
          <a:endParaRPr lang="en-US" sz="1800" b="0" dirty="0"/>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2" custScaleX="57303" custLinFactX="-40892" custLinFactY="-7741" custLinFactNeighborX="-100000" custLinFactNeighborY="-100000">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1"/>
      <dgm:spPr/>
      <dgm:t>
        <a:bodyPr/>
        <a:lstStyle/>
        <a:p>
          <a:endParaRPr lang="en-US"/>
        </a:p>
      </dgm:t>
    </dgm:pt>
    <dgm:pt modelId="{8F694DAF-6FF5-4323-BE5A-32E81DAD5BAB}" type="pres">
      <dgm:prSet presAssocID="{4BA3556B-C8ED-43F6-9004-5A938FFC88C0}" presName="connectorText" presStyleLbl="sibTrans2D1" presStyleIdx="0" presStyleCnt="1"/>
      <dgm:spPr/>
      <dgm:t>
        <a:bodyPr/>
        <a:lstStyle/>
        <a:p>
          <a:endParaRPr lang="en-US"/>
        </a:p>
      </dgm:t>
    </dgm:pt>
    <dgm:pt modelId="{801372BA-E78C-4DAA-8DE1-257D411A7508}" type="pres">
      <dgm:prSet presAssocID="{6B377294-0958-4BBD-830A-870753D9CD82}" presName="node" presStyleLbl="node1" presStyleIdx="1" presStyleCnt="2" custScaleX="93900" custScaleY="64244">
        <dgm:presLayoutVars>
          <dgm:bulletEnabled val="1"/>
        </dgm:presLayoutVars>
      </dgm:prSet>
      <dgm:spPr/>
      <dgm:t>
        <a:bodyPr/>
        <a:lstStyle/>
        <a:p>
          <a:endParaRPr lang="en-US"/>
        </a:p>
      </dgm:t>
    </dgm:pt>
  </dgm:ptLst>
  <dgm:cxnLst>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Policy change</a:t>
          </a:r>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dirty="0"/>
            <a:t>REMI models</a:t>
          </a:r>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2D871E13-2849-4DA7-B741-05C7D5ADFCAA}">
      <dgm:prSet phldrT="[Text]" custT="1"/>
      <dgm:spPr/>
      <dgm:t>
        <a:bodyPr/>
        <a:lstStyle/>
        <a:p>
          <a:r>
            <a:rPr lang="en-US" sz="1800" dirty="0"/>
            <a:t>Industrial employment</a:t>
          </a:r>
        </a:p>
        <a:p>
          <a:r>
            <a:rPr lang="en-US" sz="1800" dirty="0"/>
            <a:t>&amp;</a:t>
          </a:r>
        </a:p>
        <a:p>
          <a:r>
            <a:rPr lang="en-US" sz="1800" dirty="0"/>
            <a:t>Average annual compensation rate by industry </a:t>
          </a:r>
        </a:p>
      </dgm:t>
    </dgm:pt>
    <dgm:pt modelId="{31C84E79-01F3-4607-898D-990BA11B0E9A}" type="parTrans" cxnId="{F90326C5-37AA-4873-9A83-FBB6E2F18307}">
      <dgm:prSet/>
      <dgm:spPr/>
      <dgm:t>
        <a:bodyPr/>
        <a:lstStyle/>
        <a:p>
          <a:endParaRPr lang="en-US" sz="1800"/>
        </a:p>
      </dgm:t>
    </dgm:pt>
    <dgm:pt modelId="{E169BB85-72AF-49DE-AC68-3CC407796412}" type="sibTrans" cxnId="{F90326C5-37AA-4873-9A83-FBB6E2F18307}">
      <dgm:prSet/>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3" custScaleX="56797">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2"/>
      <dgm:spPr/>
      <dgm:t>
        <a:bodyPr/>
        <a:lstStyle/>
        <a:p>
          <a:endParaRPr lang="en-US"/>
        </a:p>
      </dgm:t>
    </dgm:pt>
    <dgm:pt modelId="{8F694DAF-6FF5-4323-BE5A-32E81DAD5BAB}" type="pres">
      <dgm:prSet presAssocID="{4BA3556B-C8ED-43F6-9004-5A938FFC88C0}" presName="connectorText" presStyleLbl="sibTrans2D1" presStyleIdx="0" presStyleCnt="2"/>
      <dgm:spPr/>
      <dgm:t>
        <a:bodyPr/>
        <a:lstStyle/>
        <a:p>
          <a:endParaRPr lang="en-US"/>
        </a:p>
      </dgm:t>
    </dgm:pt>
    <dgm:pt modelId="{801372BA-E78C-4DAA-8DE1-257D411A7508}" type="pres">
      <dgm:prSet presAssocID="{6B377294-0958-4BBD-830A-870753D9CD82}" presName="node" presStyleLbl="node1" presStyleIdx="1" presStyleCnt="3" custScaleX="56821">
        <dgm:presLayoutVars>
          <dgm:bulletEnabled val="1"/>
        </dgm:presLayoutVars>
      </dgm:prSet>
      <dgm:spPr/>
      <dgm:t>
        <a:bodyPr/>
        <a:lstStyle/>
        <a:p>
          <a:endParaRPr lang="en-US"/>
        </a:p>
      </dgm:t>
    </dgm:pt>
    <dgm:pt modelId="{E2C3E3B9-AF79-48E2-B8FC-82A403AEEE33}" type="pres">
      <dgm:prSet presAssocID="{CFCB336B-2574-457F-A515-39DF84C987D0}" presName="sibTrans" presStyleLbl="sibTrans2D1" presStyleIdx="1" presStyleCnt="2"/>
      <dgm:spPr/>
      <dgm:t>
        <a:bodyPr/>
        <a:lstStyle/>
        <a:p>
          <a:endParaRPr lang="en-US"/>
        </a:p>
      </dgm:t>
    </dgm:pt>
    <dgm:pt modelId="{8B6A83B1-4DD4-4CE7-B4B7-246CE12E14C6}" type="pres">
      <dgm:prSet presAssocID="{CFCB336B-2574-457F-A515-39DF84C987D0}" presName="connectorText" presStyleLbl="sibTrans2D1" presStyleIdx="1" presStyleCnt="2"/>
      <dgm:spPr/>
      <dgm:t>
        <a:bodyPr/>
        <a:lstStyle/>
        <a:p>
          <a:endParaRPr lang="en-US"/>
        </a:p>
      </dgm:t>
    </dgm:pt>
    <dgm:pt modelId="{31A21A6C-5237-4DBC-8E17-C4847DD35B73}" type="pres">
      <dgm:prSet presAssocID="{2D871E13-2849-4DA7-B741-05C7D5ADFCAA}" presName="node" presStyleLbl="node1" presStyleIdx="2" presStyleCnt="3" custScaleX="116540">
        <dgm:presLayoutVars>
          <dgm:bulletEnabled val="1"/>
        </dgm:presLayoutVars>
      </dgm:prSet>
      <dgm:spPr/>
      <dgm:t>
        <a:bodyPr/>
        <a:lstStyle/>
        <a:p>
          <a:endParaRPr lang="en-US"/>
        </a:p>
      </dgm:t>
    </dgm:pt>
  </dgm:ptLst>
  <dgm:cxnLst>
    <dgm:cxn modelId="{64AFDC21-2036-49C9-8611-B8F511132AB8}" type="presOf" srcId="{2D871E13-2849-4DA7-B741-05C7D5ADFCAA}" destId="{31A21A6C-5237-4DBC-8E17-C4847DD35B73}" srcOrd="0" destOrd="0" presId="urn:microsoft.com/office/officeart/2005/8/layout/process1"/>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6CB0338E-B407-49F8-B9B2-F2D61A353000}" type="presOf" srcId="{CFCB336B-2574-457F-A515-39DF84C987D0}" destId="{E2C3E3B9-AF79-48E2-B8FC-82A403AEEE33}" srcOrd="0" destOrd="0" presId="urn:microsoft.com/office/officeart/2005/8/layout/process1"/>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F90326C5-37AA-4873-9A83-FBB6E2F18307}" srcId="{4D1E778C-FD0C-45A2-AB5D-624462256661}" destId="{2D871E13-2849-4DA7-B741-05C7D5ADFCAA}" srcOrd="2" destOrd="0" parTransId="{31C84E79-01F3-4607-898D-990BA11B0E9A}" sibTransId="{E169BB85-72AF-49DE-AC68-3CC407796412}"/>
    <dgm:cxn modelId="{A0DD6597-9FA0-4641-93B2-5628FDB0756E}" type="presOf" srcId="{7DD58F2F-23C1-4543-8849-4FD0BF646467}" destId="{CF3372FF-06DA-43F6-AB28-06D9235C8639}" srcOrd="0" destOrd="0" presId="urn:microsoft.com/office/officeart/2005/8/layout/process1"/>
    <dgm:cxn modelId="{8C7F3557-1EC0-4E33-AC96-78662F071EF7}" type="presOf" srcId="{CFCB336B-2574-457F-A515-39DF84C987D0}" destId="{8B6A83B1-4DD4-4CE7-B4B7-246CE12E14C6}" srcOrd="1"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 modelId="{EB7546EB-D251-42B0-8882-55EC77F2E9D3}" type="presParOf" srcId="{ECC5A45D-1C4A-47BD-8946-75FBED709323}" destId="{E2C3E3B9-AF79-48E2-B8FC-82A403AEEE33}" srcOrd="3" destOrd="0" presId="urn:microsoft.com/office/officeart/2005/8/layout/process1"/>
    <dgm:cxn modelId="{4B681086-C6EB-4769-BAD0-6EC27D2566BC}" type="presParOf" srcId="{E2C3E3B9-AF79-48E2-B8FC-82A403AEEE33}" destId="{8B6A83B1-4DD4-4CE7-B4B7-246CE12E14C6}" srcOrd="0" destOrd="0" presId="urn:microsoft.com/office/officeart/2005/8/layout/process1"/>
    <dgm:cxn modelId="{9F1BCAB8-7859-4612-B88F-C0C5F87B95A9}" type="presParOf" srcId="{ECC5A45D-1C4A-47BD-8946-75FBED709323}" destId="{31A21A6C-5237-4DBC-8E17-C4847DD35B7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6B377294-0958-4BBD-830A-870753D9CD82}">
      <dgm:prSet phldrT="[Text]" custT="1"/>
      <dgm:spPr/>
      <dgm:t>
        <a:bodyPr/>
        <a:lstStyle/>
        <a:p>
          <a:r>
            <a:rPr lang="en-US" sz="1800" b="0" dirty="0"/>
            <a:t>National </a:t>
          </a:r>
          <a:r>
            <a:rPr lang="en-US" sz="1800" b="1" dirty="0"/>
            <a:t>Occupation Weights</a:t>
          </a:r>
        </a:p>
        <a:p>
          <a:r>
            <a:rPr lang="en-US" sz="1800" b="0" dirty="0"/>
            <a:t>(Apply to all regions)</a:t>
          </a:r>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801372BA-E78C-4DAA-8DE1-257D411A7508}" type="pres">
      <dgm:prSet presAssocID="{6B377294-0958-4BBD-830A-870753D9CD82}" presName="node" presStyleLbl="node1" presStyleIdx="0" presStyleCnt="1" custScaleX="152942" custLinFactNeighborX="136" custLinFactNeighborY="-899">
        <dgm:presLayoutVars>
          <dgm:bulletEnabled val="1"/>
        </dgm:presLayoutVars>
      </dgm:prSet>
      <dgm:spPr/>
      <dgm:t>
        <a:bodyPr/>
        <a:lstStyle/>
        <a:p>
          <a:endParaRPr lang="en-US"/>
        </a:p>
      </dgm:t>
    </dgm:pt>
  </dgm:ptLst>
  <dgm:cxnLst>
    <dgm:cxn modelId="{508F06A0-5F0C-4F07-B5AF-F6FAA2650CDB}" type="presOf" srcId="{4D1E778C-FD0C-45A2-AB5D-624462256661}" destId="{ECC5A45D-1C4A-47BD-8946-75FBED709323}" srcOrd="0" destOrd="0" presId="urn:microsoft.com/office/officeart/2005/8/layout/process1"/>
    <dgm:cxn modelId="{D3CF5260-CABF-4043-9EE0-9CFD2C78875C}" srcId="{4D1E778C-FD0C-45A2-AB5D-624462256661}" destId="{6B377294-0958-4BBD-830A-870753D9CD82}" srcOrd="0" destOrd="0" parTransId="{C0845F4F-9B83-4309-BE2B-9326F52C5CD6}" sibTransId="{CFCB336B-2574-457F-A515-39DF84C987D0}"/>
    <dgm:cxn modelId="{B5E0524E-1251-44B6-958B-0315F0509A9B}" type="presOf" srcId="{6B377294-0958-4BBD-830A-870753D9CD82}" destId="{801372BA-E78C-4DAA-8DE1-257D411A7508}" srcOrd="0" destOrd="0" presId="urn:microsoft.com/office/officeart/2005/8/layout/process1"/>
    <dgm:cxn modelId="{6CFF43BF-7C36-425C-832C-76499A57EDDE}" type="presParOf" srcId="{ECC5A45D-1C4A-47BD-8946-75FBED709323}" destId="{801372BA-E78C-4DAA-8DE1-257D411A750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REMI Model</a:t>
          </a:r>
          <a:endParaRPr lang="en-US" sz="1800" b="0" dirty="0"/>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b="0" dirty="0"/>
            <a:t>National Labor Force by Race and Gender</a:t>
          </a:r>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2" custScaleX="42053" custLinFactNeighborX="-12207" custLinFactNeighborY="-69826">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1"/>
      <dgm:spPr/>
      <dgm:t>
        <a:bodyPr/>
        <a:lstStyle/>
        <a:p>
          <a:endParaRPr lang="en-US"/>
        </a:p>
      </dgm:t>
    </dgm:pt>
    <dgm:pt modelId="{8F694DAF-6FF5-4323-BE5A-32E81DAD5BAB}" type="pres">
      <dgm:prSet presAssocID="{4BA3556B-C8ED-43F6-9004-5A938FFC88C0}" presName="connectorText" presStyleLbl="sibTrans2D1" presStyleIdx="0" presStyleCnt="1"/>
      <dgm:spPr/>
      <dgm:t>
        <a:bodyPr/>
        <a:lstStyle/>
        <a:p>
          <a:endParaRPr lang="en-US"/>
        </a:p>
      </dgm:t>
    </dgm:pt>
    <dgm:pt modelId="{801372BA-E78C-4DAA-8DE1-257D411A7508}" type="pres">
      <dgm:prSet presAssocID="{6B377294-0958-4BBD-830A-870753D9CD82}" presName="node" presStyleLbl="node1" presStyleIdx="1" presStyleCnt="2" custScaleX="93900" custScaleY="64244">
        <dgm:presLayoutVars>
          <dgm:bulletEnabled val="1"/>
        </dgm:presLayoutVars>
      </dgm:prSet>
      <dgm:spPr/>
      <dgm:t>
        <a:bodyPr/>
        <a:lstStyle/>
        <a:p>
          <a:endParaRPr lang="en-US"/>
        </a:p>
      </dgm:t>
    </dgm:pt>
  </dgm:ptLst>
  <dgm:cxnLst>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ACS</a:t>
          </a:r>
          <a:endParaRPr lang="en-US" sz="1800" b="0" dirty="0"/>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b="0" dirty="0"/>
            <a:t>Employment by race and gender shares for each occupation</a:t>
          </a:r>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2" custScaleX="42053" custLinFactNeighborX="-12207" custLinFactNeighborY="-69826">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1"/>
      <dgm:spPr/>
      <dgm:t>
        <a:bodyPr/>
        <a:lstStyle/>
        <a:p>
          <a:endParaRPr lang="en-US"/>
        </a:p>
      </dgm:t>
    </dgm:pt>
    <dgm:pt modelId="{8F694DAF-6FF5-4323-BE5A-32E81DAD5BAB}" type="pres">
      <dgm:prSet presAssocID="{4BA3556B-C8ED-43F6-9004-5A938FFC88C0}" presName="connectorText" presStyleLbl="sibTrans2D1" presStyleIdx="0" presStyleCnt="1"/>
      <dgm:spPr/>
      <dgm:t>
        <a:bodyPr/>
        <a:lstStyle/>
        <a:p>
          <a:endParaRPr lang="en-US"/>
        </a:p>
      </dgm:t>
    </dgm:pt>
    <dgm:pt modelId="{801372BA-E78C-4DAA-8DE1-257D411A7508}" type="pres">
      <dgm:prSet presAssocID="{6B377294-0958-4BBD-830A-870753D9CD82}" presName="node" presStyleLbl="node1" presStyleIdx="1" presStyleCnt="2" custScaleX="93900" custScaleY="64244">
        <dgm:presLayoutVars>
          <dgm:bulletEnabled val="1"/>
        </dgm:presLayoutVars>
      </dgm:prSet>
      <dgm:spPr/>
      <dgm:t>
        <a:bodyPr/>
        <a:lstStyle/>
        <a:p>
          <a:endParaRPr lang="en-US"/>
        </a:p>
      </dgm:t>
    </dgm:pt>
  </dgm:ptLst>
  <dgm:cxnLst>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County-level “Commuter Income Flows” </a:t>
          </a:r>
        </a:p>
        <a:p>
          <a:r>
            <a:rPr lang="en-US" sz="1800" dirty="0"/>
            <a:t>&amp; “Earnings by Place of Residence” </a:t>
          </a:r>
        </a:p>
        <a:p>
          <a:r>
            <a:rPr lang="en-US" sz="1800" dirty="0"/>
            <a:t>&amp; county “Labor Force” </a:t>
          </a:r>
          <a:endParaRPr lang="en-US" sz="1800" b="0" dirty="0"/>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dirty="0"/>
            <a:t>Labor commuters inflows and outflows </a:t>
          </a:r>
          <a:endParaRPr lang="en-US" sz="1800" b="0" dirty="0"/>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2" custScaleX="147798">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1"/>
      <dgm:spPr/>
      <dgm:t>
        <a:bodyPr/>
        <a:lstStyle/>
        <a:p>
          <a:endParaRPr lang="en-US"/>
        </a:p>
      </dgm:t>
    </dgm:pt>
    <dgm:pt modelId="{8F694DAF-6FF5-4323-BE5A-32E81DAD5BAB}" type="pres">
      <dgm:prSet presAssocID="{4BA3556B-C8ED-43F6-9004-5A938FFC88C0}" presName="connectorText" presStyleLbl="sibTrans2D1" presStyleIdx="0" presStyleCnt="1"/>
      <dgm:spPr/>
      <dgm:t>
        <a:bodyPr/>
        <a:lstStyle/>
        <a:p>
          <a:endParaRPr lang="en-US"/>
        </a:p>
      </dgm:t>
    </dgm:pt>
    <dgm:pt modelId="{801372BA-E78C-4DAA-8DE1-257D411A7508}" type="pres">
      <dgm:prSet presAssocID="{6B377294-0958-4BBD-830A-870753D9CD82}" presName="node" presStyleLbl="node1" presStyleIdx="1" presStyleCnt="2" custScaleX="92608">
        <dgm:presLayoutVars>
          <dgm:bulletEnabled val="1"/>
        </dgm:presLayoutVars>
      </dgm:prSet>
      <dgm:spPr/>
      <dgm:t>
        <a:bodyPr/>
        <a:lstStyle/>
        <a:p>
          <a:endParaRPr lang="en-US"/>
        </a:p>
      </dgm:t>
    </dgm:pt>
  </dgm:ptLst>
  <dgm:cxnLst>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dirty="0"/>
            <a:t>REMI Model</a:t>
          </a:r>
          <a:endParaRPr lang="en-US" sz="1800" b="0" dirty="0"/>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dirty="0"/>
            <a:t>Labor Force by Place of Residence</a:t>
          </a:r>
          <a:endParaRPr lang="en-US" sz="1800" b="0" dirty="0"/>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2" custScaleX="150826">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1"/>
      <dgm:spPr/>
      <dgm:t>
        <a:bodyPr/>
        <a:lstStyle/>
        <a:p>
          <a:endParaRPr lang="en-US"/>
        </a:p>
      </dgm:t>
    </dgm:pt>
    <dgm:pt modelId="{8F694DAF-6FF5-4323-BE5A-32E81DAD5BAB}" type="pres">
      <dgm:prSet presAssocID="{4BA3556B-C8ED-43F6-9004-5A938FFC88C0}" presName="connectorText" presStyleLbl="sibTrans2D1" presStyleIdx="0" presStyleCnt="1"/>
      <dgm:spPr/>
      <dgm:t>
        <a:bodyPr/>
        <a:lstStyle/>
        <a:p>
          <a:endParaRPr lang="en-US"/>
        </a:p>
      </dgm:t>
    </dgm:pt>
    <dgm:pt modelId="{801372BA-E78C-4DAA-8DE1-257D411A7508}" type="pres">
      <dgm:prSet presAssocID="{6B377294-0958-4BBD-830A-870753D9CD82}" presName="node" presStyleLbl="node1" presStyleIdx="1" presStyleCnt="2" custScaleX="93900">
        <dgm:presLayoutVars>
          <dgm:bulletEnabled val="1"/>
        </dgm:presLayoutVars>
      </dgm:prSet>
      <dgm:spPr/>
      <dgm:t>
        <a:bodyPr/>
        <a:lstStyle/>
        <a:p>
          <a:endParaRPr lang="en-US"/>
        </a:p>
      </dgm:t>
    </dgm:pt>
  </dgm:ptLst>
  <dgm:cxnLst>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A0DD6597-9FA0-4641-93B2-5628FDB0756E}" type="presOf" srcId="{7DD58F2F-23C1-4543-8849-4FD0BF646467}" destId="{CF3372FF-06DA-43F6-AB28-06D9235C8639}" srcOrd="0"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7DD58F2F-23C1-4543-8849-4FD0BF646467}">
      <dgm:prSet phldrT="[Text]" custT="1"/>
      <dgm:spPr/>
      <dgm:t>
        <a:bodyPr/>
        <a:lstStyle/>
        <a:p>
          <a:r>
            <a:rPr lang="en-US" sz="1800" b="0" dirty="0"/>
            <a:t>Policy change</a:t>
          </a:r>
        </a:p>
      </dgm:t>
    </dgm:pt>
    <dgm:pt modelId="{7E66B09C-488B-4D12-8688-2456876BE1A1}" type="parTrans" cxnId="{85A21CE0-6DCF-429A-8A50-2EF2E0651689}">
      <dgm:prSet/>
      <dgm:spPr/>
      <dgm:t>
        <a:bodyPr/>
        <a:lstStyle/>
        <a:p>
          <a:endParaRPr lang="en-US" sz="1800"/>
        </a:p>
      </dgm:t>
    </dgm:pt>
    <dgm:pt modelId="{4BA3556B-C8ED-43F6-9004-5A938FFC88C0}" type="sibTrans" cxnId="{85A21CE0-6DCF-429A-8A50-2EF2E0651689}">
      <dgm:prSet custT="1"/>
      <dgm:spPr/>
      <dgm:t>
        <a:bodyPr/>
        <a:lstStyle/>
        <a:p>
          <a:endParaRPr lang="en-US" sz="1800"/>
        </a:p>
      </dgm:t>
    </dgm:pt>
    <dgm:pt modelId="{6B377294-0958-4BBD-830A-870753D9CD82}">
      <dgm:prSet phldrT="[Text]" custT="1"/>
      <dgm:spPr/>
      <dgm:t>
        <a:bodyPr/>
        <a:lstStyle/>
        <a:p>
          <a:r>
            <a:rPr lang="en-US" sz="1800" b="0" dirty="0"/>
            <a:t>REMI Model</a:t>
          </a:r>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2D871E13-2849-4DA7-B741-05C7D5ADFCAA}">
      <dgm:prSet phldrT="[Text]" custT="1"/>
      <dgm:spPr/>
      <dgm:t>
        <a:bodyPr/>
        <a:lstStyle/>
        <a:p>
          <a:r>
            <a:rPr lang="en-US" sz="1800" b="0" dirty="0"/>
            <a:t>Employment by Occupation</a:t>
          </a:r>
        </a:p>
      </dgm:t>
    </dgm:pt>
    <dgm:pt modelId="{31C84E79-01F3-4607-898D-990BA11B0E9A}" type="parTrans" cxnId="{F90326C5-37AA-4873-9A83-FBB6E2F18307}">
      <dgm:prSet/>
      <dgm:spPr/>
      <dgm:t>
        <a:bodyPr/>
        <a:lstStyle/>
        <a:p>
          <a:endParaRPr lang="en-US" sz="1800"/>
        </a:p>
      </dgm:t>
    </dgm:pt>
    <dgm:pt modelId="{E169BB85-72AF-49DE-AC68-3CC407796412}" type="sibTrans" cxnId="{F90326C5-37AA-4873-9A83-FBB6E2F18307}">
      <dgm:prSet/>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CF3372FF-06DA-43F6-AB28-06D9235C8639}" type="pres">
      <dgm:prSet presAssocID="{7DD58F2F-23C1-4543-8849-4FD0BF646467}" presName="node" presStyleLbl="node1" presStyleIdx="0" presStyleCnt="3" custScaleX="56349">
        <dgm:presLayoutVars>
          <dgm:bulletEnabled val="1"/>
        </dgm:presLayoutVars>
      </dgm:prSet>
      <dgm:spPr/>
      <dgm:t>
        <a:bodyPr/>
        <a:lstStyle/>
        <a:p>
          <a:endParaRPr lang="en-US"/>
        </a:p>
      </dgm:t>
    </dgm:pt>
    <dgm:pt modelId="{3A73E8CD-0C7E-4F9E-B2CF-0B9737D2A834}" type="pres">
      <dgm:prSet presAssocID="{4BA3556B-C8ED-43F6-9004-5A938FFC88C0}" presName="sibTrans" presStyleLbl="sibTrans2D1" presStyleIdx="0" presStyleCnt="2"/>
      <dgm:spPr/>
      <dgm:t>
        <a:bodyPr/>
        <a:lstStyle/>
        <a:p>
          <a:endParaRPr lang="en-US"/>
        </a:p>
      </dgm:t>
    </dgm:pt>
    <dgm:pt modelId="{8F694DAF-6FF5-4323-BE5A-32E81DAD5BAB}" type="pres">
      <dgm:prSet presAssocID="{4BA3556B-C8ED-43F6-9004-5A938FFC88C0}" presName="connectorText" presStyleLbl="sibTrans2D1" presStyleIdx="0" presStyleCnt="2"/>
      <dgm:spPr/>
      <dgm:t>
        <a:bodyPr/>
        <a:lstStyle/>
        <a:p>
          <a:endParaRPr lang="en-US"/>
        </a:p>
      </dgm:t>
    </dgm:pt>
    <dgm:pt modelId="{801372BA-E78C-4DAA-8DE1-257D411A7508}" type="pres">
      <dgm:prSet presAssocID="{6B377294-0958-4BBD-830A-870753D9CD82}" presName="node" presStyleLbl="node1" presStyleIdx="1" presStyleCnt="3" custScaleX="52816">
        <dgm:presLayoutVars>
          <dgm:bulletEnabled val="1"/>
        </dgm:presLayoutVars>
      </dgm:prSet>
      <dgm:spPr/>
      <dgm:t>
        <a:bodyPr/>
        <a:lstStyle/>
        <a:p>
          <a:endParaRPr lang="en-US"/>
        </a:p>
      </dgm:t>
    </dgm:pt>
    <dgm:pt modelId="{E2C3E3B9-AF79-48E2-B8FC-82A403AEEE33}" type="pres">
      <dgm:prSet presAssocID="{CFCB336B-2574-457F-A515-39DF84C987D0}" presName="sibTrans" presStyleLbl="sibTrans2D1" presStyleIdx="1" presStyleCnt="2"/>
      <dgm:spPr/>
      <dgm:t>
        <a:bodyPr/>
        <a:lstStyle/>
        <a:p>
          <a:endParaRPr lang="en-US"/>
        </a:p>
      </dgm:t>
    </dgm:pt>
    <dgm:pt modelId="{8B6A83B1-4DD4-4CE7-B4B7-246CE12E14C6}" type="pres">
      <dgm:prSet presAssocID="{CFCB336B-2574-457F-A515-39DF84C987D0}" presName="connectorText" presStyleLbl="sibTrans2D1" presStyleIdx="1" presStyleCnt="2"/>
      <dgm:spPr/>
      <dgm:t>
        <a:bodyPr/>
        <a:lstStyle/>
        <a:p>
          <a:endParaRPr lang="en-US"/>
        </a:p>
      </dgm:t>
    </dgm:pt>
    <dgm:pt modelId="{31A21A6C-5237-4DBC-8E17-C4847DD35B73}" type="pres">
      <dgm:prSet presAssocID="{2D871E13-2849-4DA7-B741-05C7D5ADFCAA}" presName="node" presStyleLbl="node1" presStyleIdx="2" presStyleCnt="3" custScaleX="140869">
        <dgm:presLayoutVars>
          <dgm:bulletEnabled val="1"/>
        </dgm:presLayoutVars>
      </dgm:prSet>
      <dgm:spPr/>
      <dgm:t>
        <a:bodyPr/>
        <a:lstStyle/>
        <a:p>
          <a:endParaRPr lang="en-US"/>
        </a:p>
      </dgm:t>
    </dgm:pt>
  </dgm:ptLst>
  <dgm:cxnLst>
    <dgm:cxn modelId="{64AFDC21-2036-49C9-8611-B8F511132AB8}" type="presOf" srcId="{2D871E13-2849-4DA7-B741-05C7D5ADFCAA}" destId="{31A21A6C-5237-4DBC-8E17-C4847DD35B73}" srcOrd="0" destOrd="0" presId="urn:microsoft.com/office/officeart/2005/8/layout/process1"/>
    <dgm:cxn modelId="{D3CF5260-CABF-4043-9EE0-9CFD2C78875C}" srcId="{4D1E778C-FD0C-45A2-AB5D-624462256661}" destId="{6B377294-0958-4BBD-830A-870753D9CD82}" srcOrd="1" destOrd="0" parTransId="{C0845F4F-9B83-4309-BE2B-9326F52C5CD6}" sibTransId="{CFCB336B-2574-457F-A515-39DF84C987D0}"/>
    <dgm:cxn modelId="{85A21CE0-6DCF-429A-8A50-2EF2E0651689}" srcId="{4D1E778C-FD0C-45A2-AB5D-624462256661}" destId="{7DD58F2F-23C1-4543-8849-4FD0BF646467}" srcOrd="0" destOrd="0" parTransId="{7E66B09C-488B-4D12-8688-2456876BE1A1}" sibTransId="{4BA3556B-C8ED-43F6-9004-5A938FFC88C0}"/>
    <dgm:cxn modelId="{6CB0338E-B407-49F8-B9B2-F2D61A353000}" type="presOf" srcId="{CFCB336B-2574-457F-A515-39DF84C987D0}" destId="{E2C3E3B9-AF79-48E2-B8FC-82A403AEEE33}" srcOrd="0" destOrd="0" presId="urn:microsoft.com/office/officeart/2005/8/layout/process1"/>
    <dgm:cxn modelId="{B5E0524E-1251-44B6-958B-0315F0509A9B}" type="presOf" srcId="{6B377294-0958-4BBD-830A-870753D9CD82}" destId="{801372BA-E78C-4DAA-8DE1-257D411A7508}" srcOrd="0" destOrd="0" presId="urn:microsoft.com/office/officeart/2005/8/layout/process1"/>
    <dgm:cxn modelId="{98298371-FA2A-4E08-9980-0A4FCD07D5A2}" type="presOf" srcId="{4BA3556B-C8ED-43F6-9004-5A938FFC88C0}" destId="{8F694DAF-6FF5-4323-BE5A-32E81DAD5BAB}" srcOrd="1" destOrd="0" presId="urn:microsoft.com/office/officeart/2005/8/layout/process1"/>
    <dgm:cxn modelId="{D75855E9-8E4E-45A1-B7E9-A28C2779A3E1}" type="presOf" srcId="{4BA3556B-C8ED-43F6-9004-5A938FFC88C0}" destId="{3A73E8CD-0C7E-4F9E-B2CF-0B9737D2A834}" srcOrd="0" destOrd="0" presId="urn:microsoft.com/office/officeart/2005/8/layout/process1"/>
    <dgm:cxn modelId="{F90326C5-37AA-4873-9A83-FBB6E2F18307}" srcId="{4D1E778C-FD0C-45A2-AB5D-624462256661}" destId="{2D871E13-2849-4DA7-B741-05C7D5ADFCAA}" srcOrd="2" destOrd="0" parTransId="{31C84E79-01F3-4607-898D-990BA11B0E9A}" sibTransId="{E169BB85-72AF-49DE-AC68-3CC407796412}"/>
    <dgm:cxn modelId="{A0DD6597-9FA0-4641-93B2-5628FDB0756E}" type="presOf" srcId="{7DD58F2F-23C1-4543-8849-4FD0BF646467}" destId="{CF3372FF-06DA-43F6-AB28-06D9235C8639}" srcOrd="0" destOrd="0" presId="urn:microsoft.com/office/officeart/2005/8/layout/process1"/>
    <dgm:cxn modelId="{8C7F3557-1EC0-4E33-AC96-78662F071EF7}" type="presOf" srcId="{CFCB336B-2574-457F-A515-39DF84C987D0}" destId="{8B6A83B1-4DD4-4CE7-B4B7-246CE12E14C6}" srcOrd="1" destOrd="0" presId="urn:microsoft.com/office/officeart/2005/8/layout/process1"/>
    <dgm:cxn modelId="{508F06A0-5F0C-4F07-B5AF-F6FAA2650CDB}" type="presOf" srcId="{4D1E778C-FD0C-45A2-AB5D-624462256661}" destId="{ECC5A45D-1C4A-47BD-8946-75FBED709323}" srcOrd="0" destOrd="0" presId="urn:microsoft.com/office/officeart/2005/8/layout/process1"/>
    <dgm:cxn modelId="{A11FE4CC-0E0F-43C6-9EFC-ECA670F98813}" type="presParOf" srcId="{ECC5A45D-1C4A-47BD-8946-75FBED709323}" destId="{CF3372FF-06DA-43F6-AB28-06D9235C8639}" srcOrd="0" destOrd="0" presId="urn:microsoft.com/office/officeart/2005/8/layout/process1"/>
    <dgm:cxn modelId="{3897619B-10B9-4EB3-B739-5E2F979923AC}" type="presParOf" srcId="{ECC5A45D-1C4A-47BD-8946-75FBED709323}" destId="{3A73E8CD-0C7E-4F9E-B2CF-0B9737D2A834}" srcOrd="1" destOrd="0" presId="urn:microsoft.com/office/officeart/2005/8/layout/process1"/>
    <dgm:cxn modelId="{72154B13-7575-4465-9E7A-72671F6CFE4C}" type="presParOf" srcId="{3A73E8CD-0C7E-4F9E-B2CF-0B9737D2A834}" destId="{8F694DAF-6FF5-4323-BE5A-32E81DAD5BAB}" srcOrd="0" destOrd="0" presId="urn:microsoft.com/office/officeart/2005/8/layout/process1"/>
    <dgm:cxn modelId="{6CFF43BF-7C36-425C-832C-76499A57EDDE}" type="presParOf" srcId="{ECC5A45D-1C4A-47BD-8946-75FBED709323}" destId="{801372BA-E78C-4DAA-8DE1-257D411A7508}" srcOrd="2" destOrd="0" presId="urn:microsoft.com/office/officeart/2005/8/layout/process1"/>
    <dgm:cxn modelId="{EB7546EB-D251-42B0-8882-55EC77F2E9D3}" type="presParOf" srcId="{ECC5A45D-1C4A-47BD-8946-75FBED709323}" destId="{E2C3E3B9-AF79-48E2-B8FC-82A403AEEE33}" srcOrd="3" destOrd="0" presId="urn:microsoft.com/office/officeart/2005/8/layout/process1"/>
    <dgm:cxn modelId="{4B681086-C6EB-4769-BAD0-6EC27D2566BC}" type="presParOf" srcId="{E2C3E3B9-AF79-48E2-B8FC-82A403AEEE33}" destId="{8B6A83B1-4DD4-4CE7-B4B7-246CE12E14C6}" srcOrd="0" destOrd="0" presId="urn:microsoft.com/office/officeart/2005/8/layout/process1"/>
    <dgm:cxn modelId="{9F1BCAB8-7859-4612-B88F-C0C5F87B95A9}" type="presParOf" srcId="{ECC5A45D-1C4A-47BD-8946-75FBED709323}" destId="{31A21A6C-5237-4DBC-8E17-C4847DD35B73}"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D1E778C-FD0C-45A2-AB5D-624462256661}" type="doc">
      <dgm:prSet loTypeId="urn:microsoft.com/office/officeart/2005/8/layout/process1" loCatId="process" qsTypeId="urn:microsoft.com/office/officeart/2005/8/quickstyle/simple2" qsCatId="simple" csTypeId="urn:microsoft.com/office/officeart/2005/8/colors/accent0_2" csCatId="mainScheme" phldr="1"/>
      <dgm:spPr/>
    </dgm:pt>
    <dgm:pt modelId="{6B377294-0958-4BBD-830A-870753D9CD82}">
      <dgm:prSet phldrT="[Text]" custT="1"/>
      <dgm:spPr/>
      <dgm:t>
        <a:bodyPr/>
        <a:lstStyle/>
        <a:p>
          <a:r>
            <a:rPr lang="en-US" sz="1800" b="1" dirty="0" smtClean="0"/>
            <a:t>Prices by Income Level</a:t>
          </a:r>
          <a:endParaRPr lang="en-US" sz="1800" b="1" dirty="0"/>
        </a:p>
      </dgm:t>
    </dgm:pt>
    <dgm:pt modelId="{C0845F4F-9B83-4309-BE2B-9326F52C5CD6}" type="parTrans" cxnId="{D3CF5260-CABF-4043-9EE0-9CFD2C78875C}">
      <dgm:prSet/>
      <dgm:spPr/>
      <dgm:t>
        <a:bodyPr/>
        <a:lstStyle/>
        <a:p>
          <a:endParaRPr lang="en-US" sz="1800"/>
        </a:p>
      </dgm:t>
    </dgm:pt>
    <dgm:pt modelId="{CFCB336B-2574-457F-A515-39DF84C987D0}" type="sibTrans" cxnId="{D3CF5260-CABF-4043-9EE0-9CFD2C78875C}">
      <dgm:prSet custT="1"/>
      <dgm:spPr/>
      <dgm:t>
        <a:bodyPr/>
        <a:lstStyle/>
        <a:p>
          <a:endParaRPr lang="en-US" sz="1800"/>
        </a:p>
      </dgm:t>
    </dgm:pt>
    <dgm:pt modelId="{ECC5A45D-1C4A-47BD-8946-75FBED709323}" type="pres">
      <dgm:prSet presAssocID="{4D1E778C-FD0C-45A2-AB5D-624462256661}" presName="Name0" presStyleCnt="0">
        <dgm:presLayoutVars>
          <dgm:dir/>
          <dgm:resizeHandles val="exact"/>
        </dgm:presLayoutVars>
      </dgm:prSet>
      <dgm:spPr/>
    </dgm:pt>
    <dgm:pt modelId="{801372BA-E78C-4DAA-8DE1-257D411A7508}" type="pres">
      <dgm:prSet presAssocID="{6B377294-0958-4BBD-830A-870753D9CD82}" presName="node" presStyleLbl="node1" presStyleIdx="0" presStyleCnt="1" custScaleX="152942" custScaleY="141242" custLinFactNeighborX="61" custLinFactNeighborY="21194">
        <dgm:presLayoutVars>
          <dgm:bulletEnabled val="1"/>
        </dgm:presLayoutVars>
      </dgm:prSet>
      <dgm:spPr/>
      <dgm:t>
        <a:bodyPr/>
        <a:lstStyle/>
        <a:p>
          <a:endParaRPr lang="en-US"/>
        </a:p>
      </dgm:t>
    </dgm:pt>
  </dgm:ptLst>
  <dgm:cxnLst>
    <dgm:cxn modelId="{508F06A0-5F0C-4F07-B5AF-F6FAA2650CDB}" type="presOf" srcId="{4D1E778C-FD0C-45A2-AB5D-624462256661}" destId="{ECC5A45D-1C4A-47BD-8946-75FBED709323}" srcOrd="0" destOrd="0" presId="urn:microsoft.com/office/officeart/2005/8/layout/process1"/>
    <dgm:cxn modelId="{D3CF5260-CABF-4043-9EE0-9CFD2C78875C}" srcId="{4D1E778C-FD0C-45A2-AB5D-624462256661}" destId="{6B377294-0958-4BBD-830A-870753D9CD82}" srcOrd="0" destOrd="0" parTransId="{C0845F4F-9B83-4309-BE2B-9326F52C5CD6}" sibTransId="{CFCB336B-2574-457F-A515-39DF84C987D0}"/>
    <dgm:cxn modelId="{B5E0524E-1251-44B6-958B-0315F0509A9B}" type="presOf" srcId="{6B377294-0958-4BBD-830A-870753D9CD82}" destId="{801372BA-E78C-4DAA-8DE1-257D411A7508}" srcOrd="0" destOrd="0" presId="urn:microsoft.com/office/officeart/2005/8/layout/process1"/>
    <dgm:cxn modelId="{6CFF43BF-7C36-425C-832C-76499A57EDDE}" type="presParOf" srcId="{ECC5A45D-1C4A-47BD-8946-75FBED709323}" destId="{801372BA-E78C-4DAA-8DE1-257D411A7508}"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11941" y="0"/>
          <a:ext cx="1322045" cy="174567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Policy change</a:t>
          </a:r>
        </a:p>
      </dsp:txBody>
      <dsp:txXfrm>
        <a:off x="50662" y="38721"/>
        <a:ext cx="1244603" cy="1668232"/>
      </dsp:txXfrm>
    </dsp:sp>
    <dsp:sp modelId="{3A73E8CD-0C7E-4F9E-B2CF-0B9737D2A834}">
      <dsp:nvSpPr>
        <dsp:cNvPr id="0" name=""/>
        <dsp:cNvSpPr/>
      </dsp:nvSpPr>
      <dsp:spPr>
        <a:xfrm>
          <a:off x="1494561" y="673724"/>
          <a:ext cx="340418" cy="39822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494561" y="753369"/>
        <a:ext cx="238293" cy="238935"/>
      </dsp:txXfrm>
    </dsp:sp>
    <dsp:sp modelId="{801372BA-E78C-4DAA-8DE1-257D411A7508}">
      <dsp:nvSpPr>
        <dsp:cNvPr id="0" name=""/>
        <dsp:cNvSpPr/>
      </dsp:nvSpPr>
      <dsp:spPr>
        <a:xfrm>
          <a:off x="1976285" y="0"/>
          <a:ext cx="1326733" cy="174567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REMI models</a:t>
          </a:r>
        </a:p>
      </dsp:txBody>
      <dsp:txXfrm>
        <a:off x="2015144" y="38859"/>
        <a:ext cx="1249015" cy="1667956"/>
      </dsp:txXfrm>
    </dsp:sp>
    <dsp:sp modelId="{E2C3E3B9-AF79-48E2-B8FC-82A403AEEE33}">
      <dsp:nvSpPr>
        <dsp:cNvPr id="0" name=""/>
        <dsp:cNvSpPr/>
      </dsp:nvSpPr>
      <dsp:spPr>
        <a:xfrm>
          <a:off x="3463594" y="673724"/>
          <a:ext cx="340418" cy="39822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463594" y="753369"/>
        <a:ext cx="238293" cy="238935"/>
      </dsp:txXfrm>
    </dsp:sp>
    <dsp:sp modelId="{31A21A6C-5237-4DBC-8E17-C4847DD35B73}">
      <dsp:nvSpPr>
        <dsp:cNvPr id="0" name=""/>
        <dsp:cNvSpPr/>
      </dsp:nvSpPr>
      <dsp:spPr>
        <a:xfrm>
          <a:off x="3945319" y="0"/>
          <a:ext cx="1843447" cy="174567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Industrial employment</a:t>
          </a:r>
        </a:p>
        <a:p>
          <a:pPr lvl="0" algn="ctr" defTabSz="800100">
            <a:lnSpc>
              <a:spcPct val="90000"/>
            </a:lnSpc>
            <a:spcBef>
              <a:spcPct val="0"/>
            </a:spcBef>
            <a:spcAft>
              <a:spcPct val="35000"/>
            </a:spcAft>
          </a:pPr>
          <a:r>
            <a:rPr lang="en-US" sz="1800" kern="1200" dirty="0"/>
            <a:t>&amp;</a:t>
          </a:r>
        </a:p>
        <a:p>
          <a:pPr lvl="0" algn="ctr" defTabSz="800100">
            <a:lnSpc>
              <a:spcPct val="90000"/>
            </a:lnSpc>
            <a:spcBef>
              <a:spcPct val="0"/>
            </a:spcBef>
            <a:spcAft>
              <a:spcPct val="35000"/>
            </a:spcAft>
          </a:pPr>
          <a:r>
            <a:rPr lang="en-US" sz="1800" kern="1200" dirty="0"/>
            <a:t>Industrial compensation</a:t>
          </a:r>
        </a:p>
      </dsp:txBody>
      <dsp:txXfrm>
        <a:off x="3996448" y="51129"/>
        <a:ext cx="1741189" cy="1643416"/>
      </dsp:txXfrm>
    </dsp:sp>
    <dsp:sp modelId="{5F0A0C72-0774-4270-9F17-6DF376F6FB84}">
      <dsp:nvSpPr>
        <dsp:cNvPr id="0" name=""/>
        <dsp:cNvSpPr/>
      </dsp:nvSpPr>
      <dsp:spPr>
        <a:xfrm>
          <a:off x="5949341" y="673724"/>
          <a:ext cx="340418" cy="39822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5949341" y="753369"/>
        <a:ext cx="238293" cy="238935"/>
      </dsp:txXfrm>
    </dsp:sp>
    <dsp:sp modelId="{D52176B6-40E0-4BBB-B0DC-208AB3BF59B0}">
      <dsp:nvSpPr>
        <dsp:cNvPr id="0" name=""/>
        <dsp:cNvSpPr/>
      </dsp:nvSpPr>
      <dsp:spPr>
        <a:xfrm>
          <a:off x="6431066" y="0"/>
          <a:ext cx="1725762" cy="174567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Industrial compensation rate</a:t>
          </a:r>
        </a:p>
      </dsp:txBody>
      <dsp:txXfrm>
        <a:off x="6481612" y="50546"/>
        <a:ext cx="1624670" cy="1644582"/>
      </dsp:txXfrm>
    </dsp:sp>
    <dsp:sp modelId="{8F80DD43-EF6B-42F8-9585-E401B12C4490}">
      <dsp:nvSpPr>
        <dsp:cNvPr id="0" name=""/>
        <dsp:cNvSpPr/>
      </dsp:nvSpPr>
      <dsp:spPr>
        <a:xfrm>
          <a:off x="8317403" y="673724"/>
          <a:ext cx="340418" cy="39822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8317403" y="753369"/>
        <a:ext cx="238293" cy="238935"/>
      </dsp:txXfrm>
    </dsp:sp>
    <dsp:sp modelId="{877EC3F7-DD7F-465D-9F34-3EEF7169DC16}">
      <dsp:nvSpPr>
        <dsp:cNvPr id="0" name=""/>
        <dsp:cNvSpPr/>
      </dsp:nvSpPr>
      <dsp:spPr>
        <a:xfrm>
          <a:off x="8799128" y="0"/>
          <a:ext cx="2106967" cy="174567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Weighted Compensation Rate</a:t>
          </a:r>
          <a:endParaRPr lang="en-US" sz="1800" kern="1200" dirty="0"/>
        </a:p>
      </dsp:txBody>
      <dsp:txXfrm>
        <a:off x="8850257" y="51129"/>
        <a:ext cx="2004709" cy="16434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0" y="0"/>
          <a:ext cx="2285845" cy="86537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REMI Model</a:t>
          </a:r>
          <a:endParaRPr lang="en-US" sz="1800" b="0" kern="1200" dirty="0"/>
        </a:p>
      </dsp:txBody>
      <dsp:txXfrm>
        <a:off x="25346" y="25346"/>
        <a:ext cx="2235153" cy="814685"/>
      </dsp:txXfrm>
    </dsp:sp>
    <dsp:sp modelId="{3A73E8CD-0C7E-4F9E-B2CF-0B9737D2A834}">
      <dsp:nvSpPr>
        <dsp:cNvPr id="0" name=""/>
        <dsp:cNvSpPr/>
      </dsp:nvSpPr>
      <dsp:spPr>
        <a:xfrm>
          <a:off x="2685817" y="0"/>
          <a:ext cx="847941" cy="865377"/>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685817" y="173075"/>
        <a:ext cx="593559" cy="519227"/>
      </dsp:txXfrm>
    </dsp:sp>
    <dsp:sp modelId="{801372BA-E78C-4DAA-8DE1-257D411A7508}">
      <dsp:nvSpPr>
        <dsp:cNvPr id="0" name=""/>
        <dsp:cNvSpPr/>
      </dsp:nvSpPr>
      <dsp:spPr>
        <a:xfrm>
          <a:off x="3885735" y="0"/>
          <a:ext cx="3742191" cy="86537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Consumption Commodity Prices for each income group</a:t>
          </a:r>
          <a:endParaRPr lang="en-US" sz="1800" b="0" kern="1200" dirty="0"/>
        </a:p>
      </dsp:txBody>
      <dsp:txXfrm>
        <a:off x="3911081" y="25346"/>
        <a:ext cx="3691499" cy="81468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0" y="0"/>
          <a:ext cx="2283693" cy="86892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BLS Consumer Expenditure Survey</a:t>
          </a:r>
          <a:endParaRPr lang="en-US" sz="1800" b="0" kern="1200" dirty="0"/>
        </a:p>
      </dsp:txBody>
      <dsp:txXfrm>
        <a:off x="25450" y="25450"/>
        <a:ext cx="2232793" cy="818021"/>
      </dsp:txXfrm>
    </dsp:sp>
    <dsp:sp modelId="{3A73E8CD-0C7E-4F9E-B2CF-0B9737D2A834}">
      <dsp:nvSpPr>
        <dsp:cNvPr id="0" name=""/>
        <dsp:cNvSpPr/>
      </dsp:nvSpPr>
      <dsp:spPr>
        <a:xfrm>
          <a:off x="2683213" y="0"/>
          <a:ext cx="846982" cy="868921"/>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683213" y="173784"/>
        <a:ext cx="592887" cy="521353"/>
      </dsp:txXfrm>
    </dsp:sp>
    <dsp:sp modelId="{801372BA-E78C-4DAA-8DE1-257D411A7508}">
      <dsp:nvSpPr>
        <dsp:cNvPr id="0" name=""/>
        <dsp:cNvSpPr/>
      </dsp:nvSpPr>
      <dsp:spPr>
        <a:xfrm>
          <a:off x="3881773" y="0"/>
          <a:ext cx="3742191" cy="86892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Weights for each commodity price </a:t>
          </a:r>
          <a:endParaRPr lang="en-US" sz="1800" b="0" kern="1200" dirty="0"/>
        </a:p>
      </dsp:txBody>
      <dsp:txXfrm>
        <a:off x="3907223" y="25450"/>
        <a:ext cx="3691291" cy="8180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4895" y="49139"/>
          <a:ext cx="1240336" cy="183517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Policy change</a:t>
          </a:r>
        </a:p>
      </dsp:txBody>
      <dsp:txXfrm>
        <a:off x="41223" y="85467"/>
        <a:ext cx="1167680" cy="1762521"/>
      </dsp:txXfrm>
    </dsp:sp>
    <dsp:sp modelId="{3A73E8CD-0C7E-4F9E-B2CF-0B9737D2A834}">
      <dsp:nvSpPr>
        <dsp:cNvPr id="0" name=""/>
        <dsp:cNvSpPr/>
      </dsp:nvSpPr>
      <dsp:spPr>
        <a:xfrm>
          <a:off x="1463613" y="695935"/>
          <a:ext cx="462967" cy="541584"/>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463613" y="804252"/>
        <a:ext cx="324077" cy="324950"/>
      </dsp:txXfrm>
    </dsp:sp>
    <dsp:sp modelId="{801372BA-E78C-4DAA-8DE1-257D411A7508}">
      <dsp:nvSpPr>
        <dsp:cNvPr id="0" name=""/>
        <dsp:cNvSpPr/>
      </dsp:nvSpPr>
      <dsp:spPr>
        <a:xfrm>
          <a:off x="2118755" y="49139"/>
          <a:ext cx="1240861" cy="183517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REMI models</a:t>
          </a:r>
        </a:p>
      </dsp:txBody>
      <dsp:txXfrm>
        <a:off x="2155099" y="85483"/>
        <a:ext cx="1168173" cy="1762489"/>
      </dsp:txXfrm>
    </dsp:sp>
    <dsp:sp modelId="{E2C3E3B9-AF79-48E2-B8FC-82A403AEEE33}">
      <dsp:nvSpPr>
        <dsp:cNvPr id="0" name=""/>
        <dsp:cNvSpPr/>
      </dsp:nvSpPr>
      <dsp:spPr>
        <a:xfrm>
          <a:off x="3577997" y="695935"/>
          <a:ext cx="462967" cy="541584"/>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577997" y="804252"/>
        <a:ext cx="324077" cy="324950"/>
      </dsp:txXfrm>
    </dsp:sp>
    <dsp:sp modelId="{31A21A6C-5237-4DBC-8E17-C4847DD35B73}">
      <dsp:nvSpPr>
        <dsp:cNvPr id="0" name=""/>
        <dsp:cNvSpPr/>
      </dsp:nvSpPr>
      <dsp:spPr>
        <a:xfrm>
          <a:off x="4233139" y="49139"/>
          <a:ext cx="2545008" cy="1835177"/>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Industrial employment</a:t>
          </a:r>
        </a:p>
        <a:p>
          <a:pPr lvl="0" algn="ctr" defTabSz="800100">
            <a:lnSpc>
              <a:spcPct val="90000"/>
            </a:lnSpc>
            <a:spcBef>
              <a:spcPct val="0"/>
            </a:spcBef>
            <a:spcAft>
              <a:spcPct val="35000"/>
            </a:spcAft>
          </a:pPr>
          <a:r>
            <a:rPr lang="en-US" sz="1800" kern="1200" dirty="0"/>
            <a:t>&amp;</a:t>
          </a:r>
        </a:p>
        <a:p>
          <a:pPr lvl="0" algn="ctr" defTabSz="800100">
            <a:lnSpc>
              <a:spcPct val="90000"/>
            </a:lnSpc>
            <a:spcBef>
              <a:spcPct val="0"/>
            </a:spcBef>
            <a:spcAft>
              <a:spcPct val="35000"/>
            </a:spcAft>
          </a:pPr>
          <a:r>
            <a:rPr lang="en-US" sz="1800" kern="1200" dirty="0"/>
            <a:t>Average annual compensation rate by industry </a:t>
          </a:r>
        </a:p>
      </dsp:txBody>
      <dsp:txXfrm>
        <a:off x="4286889" y="102889"/>
        <a:ext cx="2437508" cy="17276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72BA-E78C-4DAA-8DE1-257D411A7508}">
      <dsp:nvSpPr>
        <dsp:cNvPr id="0" name=""/>
        <dsp:cNvSpPr/>
      </dsp:nvSpPr>
      <dsp:spPr>
        <a:xfrm>
          <a:off x="5504" y="246228"/>
          <a:ext cx="3096511" cy="121596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National </a:t>
          </a:r>
          <a:r>
            <a:rPr lang="en-US" sz="1800" b="1" kern="1200" dirty="0"/>
            <a:t>Occupation Weights</a:t>
          </a:r>
        </a:p>
        <a:p>
          <a:pPr lvl="0" algn="ctr" defTabSz="800100">
            <a:lnSpc>
              <a:spcPct val="90000"/>
            </a:lnSpc>
            <a:spcBef>
              <a:spcPct val="0"/>
            </a:spcBef>
            <a:spcAft>
              <a:spcPct val="35000"/>
            </a:spcAft>
          </a:pPr>
          <a:r>
            <a:rPr lang="en-US" sz="1800" b="0" kern="1200" dirty="0"/>
            <a:t>(Apply to all regions)</a:t>
          </a:r>
        </a:p>
      </dsp:txBody>
      <dsp:txXfrm>
        <a:off x="41118" y="281842"/>
        <a:ext cx="3025283" cy="11447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0" y="0"/>
          <a:ext cx="1579377" cy="100517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REMI Model</a:t>
          </a:r>
          <a:endParaRPr lang="en-US" sz="1800" b="0" kern="1200" dirty="0"/>
        </a:p>
      </dsp:txBody>
      <dsp:txXfrm>
        <a:off x="29440" y="29440"/>
        <a:ext cx="1520497" cy="946291"/>
      </dsp:txXfrm>
    </dsp:sp>
    <dsp:sp modelId="{3A73E8CD-0C7E-4F9E-B2CF-0B9737D2A834}">
      <dsp:nvSpPr>
        <dsp:cNvPr id="0" name=""/>
        <dsp:cNvSpPr/>
      </dsp:nvSpPr>
      <dsp:spPr>
        <a:xfrm>
          <a:off x="1956329" y="36880"/>
          <a:ext cx="799139" cy="931409"/>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56329" y="223162"/>
        <a:ext cx="559397" cy="558845"/>
      </dsp:txXfrm>
    </dsp:sp>
    <dsp:sp modelId="{801372BA-E78C-4DAA-8DE1-257D411A7508}">
      <dsp:nvSpPr>
        <dsp:cNvPr id="0" name=""/>
        <dsp:cNvSpPr/>
      </dsp:nvSpPr>
      <dsp:spPr>
        <a:xfrm>
          <a:off x="3087187" y="0"/>
          <a:ext cx="3526586" cy="100517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National Labor Force by Race and Gender</a:t>
          </a:r>
        </a:p>
      </dsp:txBody>
      <dsp:txXfrm>
        <a:off x="3116627" y="29440"/>
        <a:ext cx="3467706" cy="9462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0" y="0"/>
          <a:ext cx="1579377" cy="100517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ACS</a:t>
          </a:r>
          <a:endParaRPr lang="en-US" sz="1800" b="0" kern="1200" dirty="0"/>
        </a:p>
      </dsp:txBody>
      <dsp:txXfrm>
        <a:off x="29440" y="29440"/>
        <a:ext cx="1520497" cy="946291"/>
      </dsp:txXfrm>
    </dsp:sp>
    <dsp:sp modelId="{3A73E8CD-0C7E-4F9E-B2CF-0B9737D2A834}">
      <dsp:nvSpPr>
        <dsp:cNvPr id="0" name=""/>
        <dsp:cNvSpPr/>
      </dsp:nvSpPr>
      <dsp:spPr>
        <a:xfrm>
          <a:off x="1956329" y="36880"/>
          <a:ext cx="799139" cy="931409"/>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956329" y="223162"/>
        <a:ext cx="559397" cy="558845"/>
      </dsp:txXfrm>
    </dsp:sp>
    <dsp:sp modelId="{801372BA-E78C-4DAA-8DE1-257D411A7508}">
      <dsp:nvSpPr>
        <dsp:cNvPr id="0" name=""/>
        <dsp:cNvSpPr/>
      </dsp:nvSpPr>
      <dsp:spPr>
        <a:xfrm>
          <a:off x="3087187" y="0"/>
          <a:ext cx="3526586" cy="1005171"/>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Employment by race and gender shares for each occupation</a:t>
          </a:r>
        </a:p>
      </dsp:txBody>
      <dsp:txXfrm>
        <a:off x="3116627" y="29440"/>
        <a:ext cx="3467706" cy="9462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5346" y="0"/>
          <a:ext cx="3797052" cy="1465133"/>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County-level “Commuter Income Flows” </a:t>
          </a:r>
        </a:p>
        <a:p>
          <a:pPr lvl="0" algn="ctr" defTabSz="800100">
            <a:lnSpc>
              <a:spcPct val="90000"/>
            </a:lnSpc>
            <a:spcBef>
              <a:spcPct val="0"/>
            </a:spcBef>
            <a:spcAft>
              <a:spcPct val="35000"/>
            </a:spcAft>
          </a:pPr>
          <a:r>
            <a:rPr lang="en-US" sz="1800" kern="1200" dirty="0"/>
            <a:t>&amp; “Earnings by Place of Residence” </a:t>
          </a:r>
        </a:p>
        <a:p>
          <a:pPr lvl="0" algn="ctr" defTabSz="800100">
            <a:lnSpc>
              <a:spcPct val="90000"/>
            </a:lnSpc>
            <a:spcBef>
              <a:spcPct val="0"/>
            </a:spcBef>
            <a:spcAft>
              <a:spcPct val="35000"/>
            </a:spcAft>
          </a:pPr>
          <a:r>
            <a:rPr lang="en-US" sz="1800" kern="1200" dirty="0"/>
            <a:t>&amp; county “Labor Force” </a:t>
          </a:r>
          <a:endParaRPr lang="en-US" sz="1800" b="0" kern="1200" dirty="0"/>
        </a:p>
      </dsp:txBody>
      <dsp:txXfrm>
        <a:off x="48258" y="42912"/>
        <a:ext cx="3711228" cy="1379309"/>
      </dsp:txXfrm>
    </dsp:sp>
    <dsp:sp modelId="{3A73E8CD-0C7E-4F9E-B2CF-0B9737D2A834}">
      <dsp:nvSpPr>
        <dsp:cNvPr id="0" name=""/>
        <dsp:cNvSpPr/>
      </dsp:nvSpPr>
      <dsp:spPr>
        <a:xfrm>
          <a:off x="4059307" y="414000"/>
          <a:ext cx="544645" cy="637132"/>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59307" y="541426"/>
        <a:ext cx="381252" cy="382280"/>
      </dsp:txXfrm>
    </dsp:sp>
    <dsp:sp modelId="{801372BA-E78C-4DAA-8DE1-257D411A7508}">
      <dsp:nvSpPr>
        <dsp:cNvPr id="0" name=""/>
        <dsp:cNvSpPr/>
      </dsp:nvSpPr>
      <dsp:spPr>
        <a:xfrm>
          <a:off x="4830031" y="0"/>
          <a:ext cx="2379176" cy="1465133"/>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Labor commuters inflows and outflows </a:t>
          </a:r>
          <a:endParaRPr lang="en-US" sz="1800" b="0" kern="1200" dirty="0"/>
        </a:p>
      </dsp:txBody>
      <dsp:txXfrm>
        <a:off x="4872943" y="42912"/>
        <a:ext cx="2293352" cy="13793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1444" y="0"/>
          <a:ext cx="3820187" cy="89936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REMI Model</a:t>
          </a:r>
          <a:endParaRPr lang="en-US" sz="1800" b="0" kern="1200" dirty="0"/>
        </a:p>
      </dsp:txBody>
      <dsp:txXfrm>
        <a:off x="27785" y="26341"/>
        <a:ext cx="3767505" cy="846680"/>
      </dsp:txXfrm>
    </dsp:sp>
    <dsp:sp modelId="{3A73E8CD-0C7E-4F9E-B2CF-0B9737D2A834}">
      <dsp:nvSpPr>
        <dsp:cNvPr id="0" name=""/>
        <dsp:cNvSpPr/>
      </dsp:nvSpPr>
      <dsp:spPr>
        <a:xfrm>
          <a:off x="4074915" y="135608"/>
          <a:ext cx="536962" cy="628145"/>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074915" y="261237"/>
        <a:ext cx="375873" cy="376887"/>
      </dsp:txXfrm>
    </dsp:sp>
    <dsp:sp modelId="{801372BA-E78C-4DAA-8DE1-257D411A7508}">
      <dsp:nvSpPr>
        <dsp:cNvPr id="0" name=""/>
        <dsp:cNvSpPr/>
      </dsp:nvSpPr>
      <dsp:spPr>
        <a:xfrm>
          <a:off x="4834769" y="0"/>
          <a:ext cx="2378340" cy="899362"/>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Labor Force by Place of Residence</a:t>
          </a:r>
          <a:endParaRPr lang="en-US" sz="1800" b="0" kern="1200" dirty="0"/>
        </a:p>
      </dsp:txBody>
      <dsp:txXfrm>
        <a:off x="4861110" y="26341"/>
        <a:ext cx="2325658" cy="84668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372FF-06DA-43F6-AB28-06D9235C8639}">
      <dsp:nvSpPr>
        <dsp:cNvPr id="0" name=""/>
        <dsp:cNvSpPr/>
      </dsp:nvSpPr>
      <dsp:spPr>
        <a:xfrm>
          <a:off x="3129" y="0"/>
          <a:ext cx="1222328" cy="107239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Policy change</a:t>
          </a:r>
        </a:p>
      </dsp:txBody>
      <dsp:txXfrm>
        <a:off x="34538" y="31409"/>
        <a:ext cx="1159510" cy="1009578"/>
      </dsp:txXfrm>
    </dsp:sp>
    <dsp:sp modelId="{3A73E8CD-0C7E-4F9E-B2CF-0B9737D2A834}">
      <dsp:nvSpPr>
        <dsp:cNvPr id="0" name=""/>
        <dsp:cNvSpPr/>
      </dsp:nvSpPr>
      <dsp:spPr>
        <a:xfrm>
          <a:off x="1442380" y="267215"/>
          <a:ext cx="459872" cy="537964"/>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1442380" y="374808"/>
        <a:ext cx="321910" cy="322778"/>
      </dsp:txXfrm>
    </dsp:sp>
    <dsp:sp modelId="{801372BA-E78C-4DAA-8DE1-257D411A7508}">
      <dsp:nvSpPr>
        <dsp:cNvPr id="0" name=""/>
        <dsp:cNvSpPr/>
      </dsp:nvSpPr>
      <dsp:spPr>
        <a:xfrm>
          <a:off x="2093143" y="0"/>
          <a:ext cx="1145690" cy="107239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REMI Model</a:t>
          </a:r>
        </a:p>
      </dsp:txBody>
      <dsp:txXfrm>
        <a:off x="2124552" y="31409"/>
        <a:ext cx="1082872" cy="1009578"/>
      </dsp:txXfrm>
    </dsp:sp>
    <dsp:sp modelId="{E2C3E3B9-AF79-48E2-B8FC-82A403AEEE33}">
      <dsp:nvSpPr>
        <dsp:cNvPr id="0" name=""/>
        <dsp:cNvSpPr/>
      </dsp:nvSpPr>
      <dsp:spPr>
        <a:xfrm>
          <a:off x="3455755" y="267215"/>
          <a:ext cx="459872" cy="537964"/>
        </a:xfrm>
        <a:prstGeom prst="rightArrow">
          <a:avLst>
            <a:gd name="adj1" fmla="val 60000"/>
            <a:gd name="adj2" fmla="val 50000"/>
          </a:avLst>
        </a:prstGeom>
        <a:solidFill>
          <a:schemeClr val="dk2">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3455755" y="374808"/>
        <a:ext cx="321910" cy="322778"/>
      </dsp:txXfrm>
    </dsp:sp>
    <dsp:sp modelId="{31A21A6C-5237-4DBC-8E17-C4847DD35B73}">
      <dsp:nvSpPr>
        <dsp:cNvPr id="0" name=""/>
        <dsp:cNvSpPr/>
      </dsp:nvSpPr>
      <dsp:spPr>
        <a:xfrm>
          <a:off x="4106518" y="0"/>
          <a:ext cx="3055746" cy="1072396"/>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0" kern="1200" dirty="0"/>
            <a:t>Employment by Occupation</a:t>
          </a:r>
        </a:p>
      </dsp:txBody>
      <dsp:txXfrm>
        <a:off x="4137927" y="31409"/>
        <a:ext cx="2992928" cy="100957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372BA-E78C-4DAA-8DE1-257D411A7508}">
      <dsp:nvSpPr>
        <dsp:cNvPr id="0" name=""/>
        <dsp:cNvSpPr/>
      </dsp:nvSpPr>
      <dsp:spPr>
        <a:xfrm>
          <a:off x="1632" y="468849"/>
          <a:ext cx="2043754" cy="1132444"/>
        </a:xfrm>
        <a:prstGeom prst="roundRect">
          <a:avLst>
            <a:gd name="adj" fmla="val 10000"/>
          </a:avLst>
        </a:prstGeom>
        <a:solidFill>
          <a:schemeClr val="lt1">
            <a:hueOff val="0"/>
            <a:satOff val="0"/>
            <a:lumOff val="0"/>
            <a:alphaOff val="0"/>
          </a:schemeClr>
        </a:solidFill>
        <a:ln w="38100" cap="flat" cmpd="sng" algn="ctr">
          <a:solidFill>
            <a:schemeClr val="dk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t>Prices by Income Level</a:t>
          </a:r>
          <a:endParaRPr lang="en-US" sz="1800" b="1" kern="1200" dirty="0"/>
        </a:p>
      </dsp:txBody>
      <dsp:txXfrm>
        <a:off x="34800" y="502017"/>
        <a:ext cx="1977418" cy="1066108"/>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E5EB02-7142-4B44-9F91-EFC6851A7B8E}" type="datetimeFigureOut">
              <a:rPr lang="en-US" smtClean="0"/>
              <a:t>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28AE01-E476-4ABA-A328-32AB9E044E7E}" type="slidenum">
              <a:rPr lang="en-US" smtClean="0"/>
              <a:t>‹#›</a:t>
            </a:fld>
            <a:endParaRPr lang="en-US"/>
          </a:p>
        </p:txBody>
      </p:sp>
    </p:spTree>
    <p:extLst>
      <p:ext uri="{BB962C8B-B14F-4D97-AF65-F5344CB8AC3E}">
        <p14:creationId xmlns:p14="http://schemas.microsoft.com/office/powerpoint/2010/main" val="3575751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Lockout slide</a:t>
            </a:r>
          </a:p>
        </p:txBody>
      </p:sp>
      <p:sp>
        <p:nvSpPr>
          <p:cNvPr id="4" name="Slide Number Placeholder 3"/>
          <p:cNvSpPr>
            <a:spLocks noGrp="1"/>
          </p:cNvSpPr>
          <p:nvPr>
            <p:ph type="sldNum" sz="quarter" idx="5"/>
          </p:nvPr>
        </p:nvSpPr>
        <p:spPr/>
        <p:txBody>
          <a:bodyPr/>
          <a:lstStyle/>
          <a:p>
            <a:fld id="{0328AE01-E476-4ABA-A328-32AB9E044E7E}" type="slidenum">
              <a:rPr lang="en-US" smtClean="0"/>
              <a:t>3</a:t>
            </a:fld>
            <a:endParaRPr lang="en-US"/>
          </a:p>
        </p:txBody>
      </p:sp>
    </p:spTree>
    <p:extLst>
      <p:ext uri="{BB962C8B-B14F-4D97-AF65-F5344CB8AC3E}">
        <p14:creationId xmlns:p14="http://schemas.microsoft.com/office/powerpoint/2010/main" val="3680482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US" dirty="0"/>
              <a:t>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endParaRPr lang="en-US" dirty="0"/>
          </a:p>
          <a:p>
            <a:r>
              <a:rPr lang="en-US" dirty="0"/>
              <a:t>The REMI labor force measurement “by place of residence” is converted to “by place of work,” to be consistent with the measurement of Employment. 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r>
              <a:rPr lang="en-US" dirty="0"/>
              <a:t>In history years, the labor force demographic shares of the origin regions are used to distribute commuter inflows. In forecast years, since we do not have the labor force demographic shares forecasts for regions outside of the model region, we estimate these shares based on last history year data, which gives a relatively accurate demographic distribution of commuter inflows. Then, national labor force demographic distribution forecasts are used to adjust “last history year commuter inflows by race and gender.”</a:t>
            </a:r>
          </a:p>
        </p:txBody>
      </p:sp>
      <p:sp>
        <p:nvSpPr>
          <p:cNvPr id="4" name="Slide Number Placeholder 3"/>
          <p:cNvSpPr>
            <a:spLocks noGrp="1"/>
          </p:cNvSpPr>
          <p:nvPr>
            <p:ph type="sldNum" sz="quarter" idx="10"/>
          </p:nvPr>
        </p:nvSpPr>
        <p:spPr/>
        <p:txBody>
          <a:bodyPr/>
          <a:lstStyle/>
          <a:p>
            <a:fld id="{0328AE01-E476-4ABA-A328-32AB9E044E7E}" type="slidenum">
              <a:rPr lang="en-US" smtClean="0"/>
              <a:t>31</a:t>
            </a:fld>
            <a:endParaRPr lang="en-US"/>
          </a:p>
        </p:txBody>
      </p:sp>
    </p:spTree>
    <p:extLst>
      <p:ext uri="{BB962C8B-B14F-4D97-AF65-F5344CB8AC3E}">
        <p14:creationId xmlns:p14="http://schemas.microsoft.com/office/powerpoint/2010/main" val="1075930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each quintile, the result is calculated as a weighted average of each member industry's average annual compensation rate, where each weight is the industry's share of total employment in the baseline forecast.</a:t>
            </a:r>
          </a:p>
        </p:txBody>
      </p:sp>
      <p:sp>
        <p:nvSpPr>
          <p:cNvPr id="4" name="Slide Number Placeholder 3"/>
          <p:cNvSpPr>
            <a:spLocks noGrp="1"/>
          </p:cNvSpPr>
          <p:nvPr>
            <p:ph type="sldNum" sz="quarter" idx="10"/>
          </p:nvPr>
        </p:nvSpPr>
        <p:spPr/>
        <p:txBody>
          <a:bodyPr/>
          <a:lstStyle/>
          <a:p>
            <a:fld id="{0328AE01-E476-4ABA-A328-32AB9E044E7E}" type="slidenum">
              <a:rPr lang="en-US" smtClean="0"/>
              <a:t>6</a:t>
            </a:fld>
            <a:endParaRPr lang="en-US"/>
          </a:p>
        </p:txBody>
      </p:sp>
    </p:spTree>
    <p:extLst>
      <p:ext uri="{BB962C8B-B14F-4D97-AF65-F5344CB8AC3E}">
        <p14:creationId xmlns:p14="http://schemas.microsoft.com/office/powerpoint/2010/main" val="1171874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each quintile, the result is calculated as a weighted average of each member industry's average annual compensation rate, where each weight is the industry's share of total employment in the baseline forecast.</a:t>
            </a:r>
          </a:p>
        </p:txBody>
      </p:sp>
      <p:sp>
        <p:nvSpPr>
          <p:cNvPr id="4" name="Slide Number Placeholder 3"/>
          <p:cNvSpPr>
            <a:spLocks noGrp="1"/>
          </p:cNvSpPr>
          <p:nvPr>
            <p:ph type="sldNum" sz="quarter" idx="10"/>
          </p:nvPr>
        </p:nvSpPr>
        <p:spPr/>
        <p:txBody>
          <a:bodyPr/>
          <a:lstStyle/>
          <a:p>
            <a:fld id="{0328AE01-E476-4ABA-A328-32AB9E044E7E}" type="slidenum">
              <a:rPr lang="en-US" smtClean="0"/>
              <a:t>10</a:t>
            </a:fld>
            <a:endParaRPr lang="en-US"/>
          </a:p>
        </p:txBody>
      </p:sp>
    </p:spTree>
    <p:extLst>
      <p:ext uri="{BB962C8B-B14F-4D97-AF65-F5344CB8AC3E}">
        <p14:creationId xmlns:p14="http://schemas.microsoft.com/office/powerpoint/2010/main" val="1823325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a weighted average of 5-Year (2015-2019) sample with 2019 as the latest year is calculated using ACS as the external data source. This dataset provides national-level “employment by race and gender shares for each occupation” across REMI’s 95 occupations. Dividing the national ACS data by “REMI National Labor Force by Race and Gender” data, an “Occupation Weights” dataset is produced to feed into model building. The “Occupation Weights” dataset describes how national employment represents national labor force for each occupation. It captures the occupational effects in employment demographic distributions. </a:t>
            </a:r>
          </a:p>
          <a:p>
            <a:r>
              <a:rPr lang="en-US" sz="1200" kern="1200" dirty="0">
                <a:solidFill>
                  <a:schemeClr val="tx1"/>
                </a:solidFill>
                <a:effectLst/>
                <a:latin typeface="+mn-lt"/>
                <a:ea typeface="+mn-ea"/>
                <a:cs typeface="+mn-cs"/>
              </a:rPr>
              <a:t>National occupation weights are applied to all regions. </a:t>
            </a:r>
            <a:r>
              <a:rPr lang="en-US" sz="1200" kern="1200" dirty="0" smtClean="0">
                <a:solidFill>
                  <a:schemeClr val="tx1"/>
                </a:solidFill>
                <a:effectLst/>
                <a:latin typeface="+mn-lt"/>
                <a:ea typeface="+mn-ea"/>
                <a:cs typeface="+mn-cs"/>
              </a:rPr>
              <a:t>(When we apply the national rates to the regions, we take the national employment rates by race and gender and multiply them by the labor force shares by race and gender, then scale up to 100% to make sure that we don’t end up with more employment than exists for some race or gender groups.)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Although </a:t>
            </a:r>
            <a:r>
              <a:rPr lang="en-US" sz="1200" kern="1200" dirty="0">
                <a:solidFill>
                  <a:schemeClr val="tx1"/>
                </a:solidFill>
                <a:effectLst/>
                <a:latin typeface="+mn-lt"/>
                <a:ea typeface="+mn-ea"/>
                <a:cs typeface="+mn-cs"/>
              </a:rPr>
              <a:t>ACS data has both state- and county-level data, this procedure only uses the national level because there are many missing values in state- and county-level data, making it difficult to estimate missing values and ensure data quality at the same time. Using national level data can help minimize sampling errors. Additionally, there is no apparent historical or theoretical reason that explains regional difference in employment by race and gender shares for each occupation. In the forecast years, we assume occupation weights will not change significantly as there will not be drastic demographic distribution changes for each occupation. </a:t>
            </a:r>
          </a:p>
        </p:txBody>
      </p:sp>
      <p:sp>
        <p:nvSpPr>
          <p:cNvPr id="4" name="Slide Number Placeholder 3"/>
          <p:cNvSpPr>
            <a:spLocks noGrp="1"/>
          </p:cNvSpPr>
          <p:nvPr>
            <p:ph type="sldNum" sz="quarter" idx="10"/>
          </p:nvPr>
        </p:nvSpPr>
        <p:spPr/>
        <p:txBody>
          <a:bodyPr/>
          <a:lstStyle/>
          <a:p>
            <a:fld id="{0328AE01-E476-4ABA-A328-32AB9E044E7E}" type="slidenum">
              <a:rPr lang="en-US" smtClean="0"/>
              <a:t>13</a:t>
            </a:fld>
            <a:endParaRPr lang="en-US"/>
          </a:p>
        </p:txBody>
      </p:sp>
    </p:spTree>
    <p:extLst>
      <p:ext uri="{BB962C8B-B14F-4D97-AF65-F5344CB8AC3E}">
        <p14:creationId xmlns:p14="http://schemas.microsoft.com/office/powerpoint/2010/main" val="185663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REMI labor force measurement “by place of residence” is converted to “by place of work,” to be consistent with the measurement of Employment. 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r>
              <a:rPr lang="en-US" sz="1200" kern="1200" dirty="0">
                <a:solidFill>
                  <a:schemeClr val="tx1"/>
                </a:solidFill>
                <a:effectLst/>
                <a:latin typeface="+mn-lt"/>
                <a:ea typeface="+mn-ea"/>
                <a:cs typeface="+mn-cs"/>
              </a:rPr>
              <a:t>In history years, the labor force demographic shares of the origin regions are used to distribute commuter inflows. In forecast years, since we do not have the labor force demographic shares forecasts for regions outside of the model region, we estimate these shares based on last history year data, which gives a relatively accurate demographic distribution of commuter inflows. Then, national labor force demographic distribution forecasts are used to adjust “last history year commuter inflows by race and gender.”</a:t>
            </a:r>
          </a:p>
        </p:txBody>
      </p:sp>
      <p:sp>
        <p:nvSpPr>
          <p:cNvPr id="4" name="Slide Number Placeholder 3"/>
          <p:cNvSpPr>
            <a:spLocks noGrp="1"/>
          </p:cNvSpPr>
          <p:nvPr>
            <p:ph type="sldNum" sz="quarter" idx="10"/>
          </p:nvPr>
        </p:nvSpPr>
        <p:spPr/>
        <p:txBody>
          <a:bodyPr/>
          <a:lstStyle/>
          <a:p>
            <a:fld id="{0328AE01-E476-4ABA-A328-32AB9E044E7E}" type="slidenum">
              <a:rPr lang="en-US" smtClean="0"/>
              <a:t>14</a:t>
            </a:fld>
            <a:endParaRPr lang="en-US"/>
          </a:p>
        </p:txBody>
      </p:sp>
    </p:spTree>
    <p:extLst>
      <p:ext uri="{BB962C8B-B14F-4D97-AF65-F5344CB8AC3E}">
        <p14:creationId xmlns:p14="http://schemas.microsoft.com/office/powerpoint/2010/main" val="7520345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REMI labor force measurement “by place of residence” is converted to “by place of work,” to be consistent with the measurement of Employment. 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r>
              <a:rPr lang="en-US" sz="1200" kern="1200" dirty="0">
                <a:solidFill>
                  <a:schemeClr val="tx1"/>
                </a:solidFill>
                <a:effectLst/>
                <a:latin typeface="+mn-lt"/>
                <a:ea typeface="+mn-ea"/>
                <a:cs typeface="+mn-cs"/>
              </a:rPr>
              <a:t>In history years, the labor force demographic shares of the origin regions are used to distribute commuter inflows. In forecast years, since we do not have the labor force demographic shares forecasts for regions outside of the model region, we estimate these shares based on last history year data, which gives a relatively accurate demographic distribution of commuter inflows. Then, national labor force demographic distribution forecasts are used to adjust “last history year commuter inflows by race and gender.”</a:t>
            </a:r>
          </a:p>
        </p:txBody>
      </p:sp>
      <p:sp>
        <p:nvSpPr>
          <p:cNvPr id="4" name="Slide Number Placeholder 3"/>
          <p:cNvSpPr>
            <a:spLocks noGrp="1"/>
          </p:cNvSpPr>
          <p:nvPr>
            <p:ph type="sldNum" sz="quarter" idx="10"/>
          </p:nvPr>
        </p:nvSpPr>
        <p:spPr/>
        <p:txBody>
          <a:bodyPr/>
          <a:lstStyle/>
          <a:p>
            <a:fld id="{0328AE01-E476-4ABA-A328-32AB9E044E7E}" type="slidenum">
              <a:rPr lang="en-US" smtClean="0"/>
              <a:t>15</a:t>
            </a:fld>
            <a:endParaRPr lang="en-US"/>
          </a:p>
        </p:txBody>
      </p:sp>
    </p:spTree>
    <p:extLst>
      <p:ext uri="{BB962C8B-B14F-4D97-AF65-F5344CB8AC3E}">
        <p14:creationId xmlns:p14="http://schemas.microsoft.com/office/powerpoint/2010/main" val="976417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a weighted average of 5-Year (2015-2019) sample with 2019 as the latest year is calculated using ACS as the external data source. This dataset provides national-level “employment by race and gender shares for each occupation” across REMI’s 95 occupations. Dividing the national ACS data by “REMI National Labor Force by Race and Gender” data, an “Occupation Weights” dataset is produced to feed into model building. The “Occupation Weights” dataset describes how national employment represents national labor force for each occupation. It captures the occupational effects in employment demographic distributions. </a:t>
            </a:r>
          </a:p>
          <a:p>
            <a:r>
              <a:rPr lang="en-US" sz="1200" kern="1200" dirty="0">
                <a:solidFill>
                  <a:schemeClr val="tx1"/>
                </a:solidFill>
                <a:effectLst/>
                <a:latin typeface="+mn-lt"/>
                <a:ea typeface="+mn-ea"/>
                <a:cs typeface="+mn-cs"/>
              </a:rPr>
              <a:t>National occupation weights are applied to all regions. Although ACS data has both state- and county-level data, this procedure only uses the national level because there are many missing values in state- and county-level data, making it difficult to estimate missing values and ensure data quality at the same time. Using national level data can help minimize sampling errors. Additionally, there is no apparent historical or theoretical reason that explains regional difference in employment by race and gender shares for each occupation. In the forecast years, we assume occupation weights will not change significantly as there will not be drastic demographic distribution changes for each occupation. </a:t>
            </a:r>
          </a:p>
        </p:txBody>
      </p:sp>
      <p:sp>
        <p:nvSpPr>
          <p:cNvPr id="4" name="Slide Number Placeholder 3"/>
          <p:cNvSpPr>
            <a:spLocks noGrp="1"/>
          </p:cNvSpPr>
          <p:nvPr>
            <p:ph type="sldNum" sz="quarter" idx="10"/>
          </p:nvPr>
        </p:nvSpPr>
        <p:spPr/>
        <p:txBody>
          <a:bodyPr/>
          <a:lstStyle/>
          <a:p>
            <a:fld id="{0328AE01-E476-4ABA-A328-32AB9E044E7E}" type="slidenum">
              <a:rPr lang="en-US" smtClean="0"/>
              <a:t>17</a:t>
            </a:fld>
            <a:endParaRPr lang="en-US"/>
          </a:p>
        </p:txBody>
      </p:sp>
    </p:spTree>
    <p:extLst>
      <p:ext uri="{BB962C8B-B14F-4D97-AF65-F5344CB8AC3E}">
        <p14:creationId xmlns:p14="http://schemas.microsoft.com/office/powerpoint/2010/main" val="284792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REMI labor force measurement “by place of residence” is converted to “by place of work,” to be consistent with the measurement of Employment. Using county-level “Commuter Income Flows,” “Earnings by Place of Residence,” and county “Labor Force,” an estimation of the labor commuters (unit = individuals) inflows and outflows for a certain county are produced. This procedure assumes that commuters have the same demographic distribution as laborers in their place of residence. The adjusted “Labor Force by Place of Work” will be equal to “Labor Force by Place of Residence,” plus commuter inflows and minus commuter outflows. </a:t>
            </a:r>
          </a:p>
          <a:p>
            <a:r>
              <a:rPr lang="en-US" sz="1200" kern="1200" dirty="0">
                <a:solidFill>
                  <a:schemeClr val="tx1"/>
                </a:solidFill>
                <a:effectLst/>
                <a:latin typeface="+mn-lt"/>
                <a:ea typeface="+mn-ea"/>
                <a:cs typeface="+mn-cs"/>
              </a:rPr>
              <a:t>In history years, the labor force demographic shares of the origin regions are used to distribute commuter inflows. In forecast years, since we do not have the labor force demographic shares forecasts for regions outside of the model region, we estimate these shares based on last history year data, which gives a relatively accurate demographic distribution of commuter inflows. Then, national labor force demographic distribution forecasts are used to adjust “last history year commuter inflows by race and gender.”</a:t>
            </a:r>
          </a:p>
        </p:txBody>
      </p:sp>
      <p:sp>
        <p:nvSpPr>
          <p:cNvPr id="4" name="Slide Number Placeholder 3"/>
          <p:cNvSpPr>
            <a:spLocks noGrp="1"/>
          </p:cNvSpPr>
          <p:nvPr>
            <p:ph type="sldNum" sz="quarter" idx="10"/>
          </p:nvPr>
        </p:nvSpPr>
        <p:spPr/>
        <p:txBody>
          <a:bodyPr/>
          <a:lstStyle/>
          <a:p>
            <a:fld id="{0328AE01-E476-4ABA-A328-32AB9E044E7E}" type="slidenum">
              <a:rPr lang="en-US" smtClean="0"/>
              <a:t>18</a:t>
            </a:fld>
            <a:endParaRPr lang="en-US"/>
          </a:p>
        </p:txBody>
      </p:sp>
    </p:spTree>
    <p:extLst>
      <p:ext uri="{BB962C8B-B14F-4D97-AF65-F5344CB8AC3E}">
        <p14:creationId xmlns:p14="http://schemas.microsoft.com/office/powerpoint/2010/main" val="2611292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For each quintile, the result is calculated as a weighted average of each member industry's average annual compensation rate, where each weight is the industry's share of total employment in the baseline forecast.</a:t>
            </a:r>
          </a:p>
        </p:txBody>
      </p:sp>
      <p:sp>
        <p:nvSpPr>
          <p:cNvPr id="4" name="Slide Number Placeholder 3"/>
          <p:cNvSpPr>
            <a:spLocks noGrp="1"/>
          </p:cNvSpPr>
          <p:nvPr>
            <p:ph type="sldNum" sz="quarter" idx="10"/>
          </p:nvPr>
        </p:nvSpPr>
        <p:spPr/>
        <p:txBody>
          <a:bodyPr/>
          <a:lstStyle/>
          <a:p>
            <a:fld id="{0328AE01-E476-4ABA-A328-32AB9E044E7E}" type="slidenum">
              <a:rPr lang="en-US" smtClean="0"/>
              <a:t>20</a:t>
            </a:fld>
            <a:endParaRPr lang="en-US"/>
          </a:p>
        </p:txBody>
      </p:sp>
    </p:spTree>
    <p:extLst>
      <p:ext uri="{BB962C8B-B14F-4D97-AF65-F5344CB8AC3E}">
        <p14:creationId xmlns:p14="http://schemas.microsoft.com/office/powerpoint/2010/main" val="29928435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reserve="1" userDrawn="1">
  <p:cSld name="Blank Title ">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A4BF4D78-59A2-48A7-93D1-0E63DA9AAE37}"/>
              </a:ext>
            </a:extLst>
          </p:cNvPr>
          <p:cNvSpPr/>
          <p:nvPr userDrawn="1"/>
        </p:nvSpPr>
        <p:spPr>
          <a:xfrm>
            <a:off x="10292080" y="355600"/>
            <a:ext cx="1534160" cy="66040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5F6E81B-9424-4E36-922D-8441DCCCDE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sp>
        <p:nvSpPr>
          <p:cNvPr id="2" name="Title 1">
            <a:extLst>
              <a:ext uri="{FF2B5EF4-FFF2-40B4-BE49-F238E27FC236}">
                <a16:creationId xmlns:a16="http://schemas.microsoft.com/office/drawing/2014/main" id="{9C3691FF-1609-472E-8E95-1312B24B1F7A}"/>
              </a:ext>
            </a:extLst>
          </p:cNvPr>
          <p:cNvSpPr>
            <a:spLocks noGrp="1"/>
          </p:cNvSpPr>
          <p:nvPr>
            <p:ph type="title" hasCustomPrompt="1"/>
          </p:nvPr>
        </p:nvSpPr>
        <p:spPr>
          <a:xfrm>
            <a:off x="838200" y="2474152"/>
            <a:ext cx="10515600" cy="1325563"/>
          </a:xfrm>
        </p:spPr>
        <p:txBody>
          <a:bodyPr/>
          <a:lstStyle>
            <a:lvl1pPr algn="ctr">
              <a:defRPr>
                <a:latin typeface="Segoe UI Semilight" panose="020B0402040204020203" pitchFamily="34" charset="0"/>
                <a:cs typeface="Segoe UI Semilight" panose="020B0402040204020203" pitchFamily="34" charset="0"/>
              </a:defRPr>
            </a:lvl1pPr>
          </a:lstStyle>
          <a:p>
            <a:r>
              <a:rPr lang="en-US" dirty="0"/>
              <a:t>Title</a:t>
            </a:r>
          </a:p>
        </p:txBody>
      </p:sp>
    </p:spTree>
    <p:extLst>
      <p:ext uri="{BB962C8B-B14F-4D97-AF65-F5344CB8AC3E}">
        <p14:creationId xmlns:p14="http://schemas.microsoft.com/office/powerpoint/2010/main" val="347564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reserve="1" userDrawn="1">
  <p:cSld name="Double Content">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4F53FEED-1DF6-4371-8612-935F4CDF339F}"/>
              </a:ext>
            </a:extLst>
          </p:cNvPr>
          <p:cNvSpPr>
            <a:spLocks noGrp="1"/>
          </p:cNvSpPr>
          <p:nvPr>
            <p:ph type="body" sz="quarter" idx="12"/>
          </p:nvPr>
        </p:nvSpPr>
        <p:spPr>
          <a:xfrm>
            <a:off x="589188" y="1995956"/>
            <a:ext cx="4415431" cy="3739368"/>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9798D00A-1CA5-477E-8D26-BE882027AF11}"/>
              </a:ext>
            </a:extLst>
          </p:cNvPr>
          <p:cNvSpPr>
            <a:spLocks noGrp="1"/>
          </p:cNvSpPr>
          <p:nvPr>
            <p:ph type="title" hasCustomPrompt="1"/>
          </p:nvPr>
        </p:nvSpPr>
        <p:spPr>
          <a:xfrm>
            <a:off x="589188" y="206467"/>
            <a:ext cx="8328674" cy="662782"/>
          </a:xfrm>
        </p:spPr>
        <p:txBody>
          <a:bodyPr/>
          <a:lstStyle>
            <a:lvl1pPr>
              <a:defRPr>
                <a:latin typeface="+mn-lt"/>
              </a:defRPr>
            </a:lvl1pPr>
          </a:lstStyle>
          <a:p>
            <a:r>
              <a:rPr lang="en-US" dirty="0"/>
              <a:t>Title</a:t>
            </a:r>
          </a:p>
        </p:txBody>
      </p:sp>
      <p:sp>
        <p:nvSpPr>
          <p:cNvPr id="13" name="Text Placeholder 9">
            <a:extLst>
              <a:ext uri="{FF2B5EF4-FFF2-40B4-BE49-F238E27FC236}">
                <a16:creationId xmlns:a16="http://schemas.microsoft.com/office/drawing/2014/main" id="{B73F416F-99B6-4B63-A4ED-BE14560F4B68}"/>
              </a:ext>
            </a:extLst>
          </p:cNvPr>
          <p:cNvSpPr>
            <a:spLocks noGrp="1"/>
          </p:cNvSpPr>
          <p:nvPr>
            <p:ph type="body" sz="quarter" idx="13"/>
          </p:nvPr>
        </p:nvSpPr>
        <p:spPr>
          <a:xfrm>
            <a:off x="6371208" y="1995956"/>
            <a:ext cx="4415431" cy="3739368"/>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AF2D7E95-569F-4765-B6FD-0232C49C7C1F}"/>
              </a:ext>
            </a:extLst>
          </p:cNvPr>
          <p:cNvSpPr txBox="1"/>
          <p:nvPr userDrawn="1"/>
        </p:nvSpPr>
        <p:spPr>
          <a:xfrm>
            <a:off x="550416" y="1543665"/>
            <a:ext cx="4454203" cy="400110"/>
          </a:xfrm>
          <a:prstGeom prst="rect">
            <a:avLst/>
          </a:prstGeom>
          <a:noFill/>
        </p:spPr>
        <p:txBody>
          <a:bodyPr wrap="square" rtlCol="0">
            <a:spAutoFit/>
          </a:bodyPr>
          <a:lstStyle/>
          <a:p>
            <a:r>
              <a:rPr lang="en-US" sz="2000" dirty="0" err="1">
                <a:solidFill>
                  <a:srgbClr val="C00000"/>
                </a:solidFill>
              </a:rPr>
              <a:t>Subheader</a:t>
            </a:r>
            <a:endParaRPr lang="en-US" sz="2000" dirty="0">
              <a:solidFill>
                <a:srgbClr val="C00000"/>
              </a:solidFill>
            </a:endParaRPr>
          </a:p>
        </p:txBody>
      </p:sp>
      <p:sp>
        <p:nvSpPr>
          <p:cNvPr id="14" name="TextBox 13">
            <a:extLst>
              <a:ext uri="{FF2B5EF4-FFF2-40B4-BE49-F238E27FC236}">
                <a16:creationId xmlns:a16="http://schemas.microsoft.com/office/drawing/2014/main" id="{037F7DDB-4699-4CA7-82F7-1180FDECDBA4}"/>
              </a:ext>
            </a:extLst>
          </p:cNvPr>
          <p:cNvSpPr txBox="1"/>
          <p:nvPr userDrawn="1"/>
        </p:nvSpPr>
        <p:spPr>
          <a:xfrm>
            <a:off x="6332436" y="1543665"/>
            <a:ext cx="4454203" cy="400110"/>
          </a:xfrm>
          <a:prstGeom prst="rect">
            <a:avLst/>
          </a:prstGeom>
          <a:noFill/>
        </p:spPr>
        <p:txBody>
          <a:bodyPr wrap="square" rtlCol="0">
            <a:spAutoFit/>
          </a:bodyPr>
          <a:lstStyle/>
          <a:p>
            <a:r>
              <a:rPr lang="en-US" sz="2000" dirty="0" err="1">
                <a:solidFill>
                  <a:srgbClr val="C00000"/>
                </a:solidFill>
              </a:rPr>
              <a:t>Subheader</a:t>
            </a:r>
            <a:endParaRPr lang="en-US" sz="2000" dirty="0">
              <a:solidFill>
                <a:srgbClr val="C00000"/>
              </a:solidFill>
            </a:endParaRPr>
          </a:p>
        </p:txBody>
      </p:sp>
    </p:spTree>
    <p:extLst>
      <p:ext uri="{BB962C8B-B14F-4D97-AF65-F5344CB8AC3E}">
        <p14:creationId xmlns:p14="http://schemas.microsoft.com/office/powerpoint/2010/main" val="1893666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userDrawn="1">
  <p:cSld name="Double Image and Content">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69572E35-10ED-44EB-9C43-EB05D0FFE6A0}"/>
              </a:ext>
            </a:extLst>
          </p:cNvPr>
          <p:cNvSpPr>
            <a:spLocks noGrp="1"/>
          </p:cNvSpPr>
          <p:nvPr>
            <p:ph type="pic" sz="quarter" idx="10"/>
          </p:nvPr>
        </p:nvSpPr>
        <p:spPr>
          <a:xfrm>
            <a:off x="943437" y="1435766"/>
            <a:ext cx="2468562" cy="1406525"/>
          </a:xfrm>
        </p:spPr>
        <p:txBody>
          <a:bodyPr/>
          <a:lstStyle/>
          <a:p>
            <a:endParaRPr lang="en-US"/>
          </a:p>
        </p:txBody>
      </p:sp>
      <p:sp>
        <p:nvSpPr>
          <p:cNvPr id="9" name="Picture Placeholder 3">
            <a:extLst>
              <a:ext uri="{FF2B5EF4-FFF2-40B4-BE49-F238E27FC236}">
                <a16:creationId xmlns:a16="http://schemas.microsoft.com/office/drawing/2014/main" id="{E55D6F01-9678-4DE1-8EF9-3919B7362AC8}"/>
              </a:ext>
            </a:extLst>
          </p:cNvPr>
          <p:cNvSpPr>
            <a:spLocks noGrp="1"/>
          </p:cNvSpPr>
          <p:nvPr>
            <p:ph type="pic" sz="quarter" idx="11"/>
          </p:nvPr>
        </p:nvSpPr>
        <p:spPr>
          <a:xfrm>
            <a:off x="943437" y="3741431"/>
            <a:ext cx="2468562" cy="1406525"/>
          </a:xfrm>
        </p:spPr>
        <p:txBody>
          <a:bodyPr/>
          <a:lstStyle/>
          <a:p>
            <a:endParaRPr lang="en-US" dirty="0"/>
          </a:p>
        </p:txBody>
      </p:sp>
      <p:sp>
        <p:nvSpPr>
          <p:cNvPr id="10" name="Text Placeholder 9">
            <a:extLst>
              <a:ext uri="{FF2B5EF4-FFF2-40B4-BE49-F238E27FC236}">
                <a16:creationId xmlns:a16="http://schemas.microsoft.com/office/drawing/2014/main" id="{4F53FEED-1DF6-4371-8612-935F4CDF339F}"/>
              </a:ext>
            </a:extLst>
          </p:cNvPr>
          <p:cNvSpPr>
            <a:spLocks noGrp="1"/>
          </p:cNvSpPr>
          <p:nvPr>
            <p:ph type="body" sz="quarter" idx="12"/>
          </p:nvPr>
        </p:nvSpPr>
        <p:spPr>
          <a:xfrm>
            <a:off x="4335463" y="1435100"/>
            <a:ext cx="6259512" cy="199389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9">
            <a:extLst>
              <a:ext uri="{FF2B5EF4-FFF2-40B4-BE49-F238E27FC236}">
                <a16:creationId xmlns:a16="http://schemas.microsoft.com/office/drawing/2014/main" id="{8DA27077-36CB-4D47-8599-70D1404A6D22}"/>
              </a:ext>
            </a:extLst>
          </p:cNvPr>
          <p:cNvSpPr>
            <a:spLocks noGrp="1"/>
          </p:cNvSpPr>
          <p:nvPr>
            <p:ph type="body" sz="quarter" idx="13"/>
          </p:nvPr>
        </p:nvSpPr>
        <p:spPr>
          <a:xfrm>
            <a:off x="4335240" y="3741431"/>
            <a:ext cx="6259512" cy="1993898"/>
          </a:xfrm>
        </p:spPr>
        <p:txBody>
          <a:bodyPr/>
          <a:lstStyle>
            <a:lvl1pPr>
              <a:defRPr>
                <a:latin typeface="Segoe UI Semilight" panose="020B0402040204020203" pitchFamily="34" charset="0"/>
                <a:cs typeface="Segoe UI Semilight" panose="020B0402040204020203" pitchFamily="34" charset="0"/>
              </a:defRPr>
            </a:lvl1pPr>
            <a:lvl2pPr>
              <a:defRPr>
                <a:latin typeface="Segoe UI Semilight" panose="020B0402040204020203" pitchFamily="34" charset="0"/>
                <a:cs typeface="Segoe UI Semilight" panose="020B0402040204020203" pitchFamily="34" charset="0"/>
              </a:defRPr>
            </a:lvl2pPr>
            <a:lvl3pPr>
              <a:defRPr>
                <a:latin typeface="Segoe UI Semilight" panose="020B0402040204020203" pitchFamily="34" charset="0"/>
                <a:cs typeface="Segoe UI Semilight" panose="020B0402040204020203" pitchFamily="34" charset="0"/>
              </a:defRPr>
            </a:lvl3pPr>
            <a:lvl4pPr>
              <a:defRPr>
                <a:latin typeface="Segoe UI Semilight" panose="020B0402040204020203" pitchFamily="34" charset="0"/>
                <a:cs typeface="Segoe UI Semilight" panose="020B0402040204020203" pitchFamily="34" charset="0"/>
              </a:defRPr>
            </a:lvl4pPr>
            <a:lvl5pPr>
              <a:defRPr>
                <a:latin typeface="Segoe UI Semilight" panose="020B0402040204020203" pitchFamily="34" charset="0"/>
                <a:cs typeface="Segoe UI Semilight" panose="020B04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1">
            <a:extLst>
              <a:ext uri="{FF2B5EF4-FFF2-40B4-BE49-F238E27FC236}">
                <a16:creationId xmlns:a16="http://schemas.microsoft.com/office/drawing/2014/main" id="{9798D00A-1CA5-477E-8D26-BE882027AF11}"/>
              </a:ext>
            </a:extLst>
          </p:cNvPr>
          <p:cNvSpPr>
            <a:spLocks noGrp="1"/>
          </p:cNvSpPr>
          <p:nvPr>
            <p:ph type="title"/>
          </p:nvPr>
        </p:nvSpPr>
        <p:spPr>
          <a:xfrm>
            <a:off x="589188" y="206467"/>
            <a:ext cx="8328674" cy="662782"/>
          </a:xfrm>
        </p:spPr>
        <p:txBody>
          <a:bodyPr/>
          <a:lstStyle>
            <a:lvl1pPr>
              <a:defRPr>
                <a:latin typeface="Segoe UI Semilight" panose="020B0402040204020203" pitchFamily="34" charset="0"/>
                <a:cs typeface="Segoe UI Semilight" panose="020B0402040204020203" pitchFamily="34" charset="0"/>
              </a:defRPr>
            </a:lvl1pPr>
          </a:lstStyle>
          <a:p>
            <a:r>
              <a:rPr lang="en-US" dirty="0"/>
              <a:t>Click to edit Master title style</a:t>
            </a:r>
          </a:p>
        </p:txBody>
      </p:sp>
    </p:spTree>
    <p:extLst>
      <p:ext uri="{BB962C8B-B14F-4D97-AF65-F5344CB8AC3E}">
        <p14:creationId xmlns:p14="http://schemas.microsoft.com/office/powerpoint/2010/main" val="255059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ustom Layout" preserve="1" userDrawn="1">
  <p:cSld name="Triple Content">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980" y="0"/>
            <a:ext cx="12192000" cy="6858000"/>
          </a:xfrm>
          <a:prstGeom prst="rect">
            <a:avLst/>
          </a:prstGeom>
        </p:spPr>
      </p:pic>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
        <p:nvSpPr>
          <p:cNvPr id="10" name="Text Placeholder 9">
            <a:extLst>
              <a:ext uri="{FF2B5EF4-FFF2-40B4-BE49-F238E27FC236}">
                <a16:creationId xmlns:a16="http://schemas.microsoft.com/office/drawing/2014/main" id="{4F53FEED-1DF6-4371-8612-935F4CDF339F}"/>
              </a:ext>
            </a:extLst>
          </p:cNvPr>
          <p:cNvSpPr>
            <a:spLocks noGrp="1"/>
          </p:cNvSpPr>
          <p:nvPr>
            <p:ph type="body" sz="quarter" idx="12" hasCustomPrompt="1"/>
          </p:nvPr>
        </p:nvSpPr>
        <p:spPr>
          <a:xfrm>
            <a:off x="589188" y="1995956"/>
            <a:ext cx="3088077" cy="3739368"/>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Add text here</a:t>
            </a:r>
          </a:p>
        </p:txBody>
      </p:sp>
      <p:sp>
        <p:nvSpPr>
          <p:cNvPr id="12" name="Title 11">
            <a:extLst>
              <a:ext uri="{FF2B5EF4-FFF2-40B4-BE49-F238E27FC236}">
                <a16:creationId xmlns:a16="http://schemas.microsoft.com/office/drawing/2014/main" id="{9798D00A-1CA5-477E-8D26-BE882027AF11}"/>
              </a:ext>
            </a:extLst>
          </p:cNvPr>
          <p:cNvSpPr>
            <a:spLocks noGrp="1"/>
          </p:cNvSpPr>
          <p:nvPr>
            <p:ph type="title" hasCustomPrompt="1"/>
          </p:nvPr>
        </p:nvSpPr>
        <p:spPr>
          <a:xfrm>
            <a:off x="589188" y="206467"/>
            <a:ext cx="8328674" cy="662782"/>
          </a:xfrm>
        </p:spPr>
        <p:txBody>
          <a:bodyPr/>
          <a:lstStyle>
            <a:lvl1pPr>
              <a:defRPr>
                <a:latin typeface="+mn-lt"/>
              </a:defRPr>
            </a:lvl1pPr>
          </a:lstStyle>
          <a:p>
            <a:r>
              <a:rPr lang="en-US" dirty="0"/>
              <a:t>Title</a:t>
            </a:r>
          </a:p>
        </p:txBody>
      </p:sp>
      <p:sp>
        <p:nvSpPr>
          <p:cNvPr id="2" name="TextBox 1">
            <a:extLst>
              <a:ext uri="{FF2B5EF4-FFF2-40B4-BE49-F238E27FC236}">
                <a16:creationId xmlns:a16="http://schemas.microsoft.com/office/drawing/2014/main" id="{AF2D7E95-569F-4765-B6FD-0232C49C7C1F}"/>
              </a:ext>
            </a:extLst>
          </p:cNvPr>
          <p:cNvSpPr txBox="1"/>
          <p:nvPr userDrawn="1"/>
        </p:nvSpPr>
        <p:spPr>
          <a:xfrm>
            <a:off x="550416" y="1243901"/>
            <a:ext cx="4454203" cy="461665"/>
          </a:xfrm>
          <a:prstGeom prst="rect">
            <a:avLst/>
          </a:prstGeom>
          <a:noFill/>
        </p:spPr>
        <p:txBody>
          <a:bodyPr wrap="square" rtlCol="0">
            <a:spAutoFit/>
          </a:bodyPr>
          <a:lstStyle/>
          <a:p>
            <a:r>
              <a:rPr lang="en-US" sz="2400" dirty="0" err="1">
                <a:solidFill>
                  <a:srgbClr val="C00000"/>
                </a:solidFill>
              </a:rPr>
              <a:t>Subheader</a:t>
            </a:r>
            <a:endParaRPr lang="en-US" sz="2400" dirty="0">
              <a:solidFill>
                <a:srgbClr val="C00000"/>
              </a:solidFill>
            </a:endParaRPr>
          </a:p>
        </p:txBody>
      </p:sp>
      <p:sp>
        <p:nvSpPr>
          <p:cNvPr id="11" name="TextBox 10">
            <a:extLst>
              <a:ext uri="{FF2B5EF4-FFF2-40B4-BE49-F238E27FC236}">
                <a16:creationId xmlns:a16="http://schemas.microsoft.com/office/drawing/2014/main" id="{DC4D003E-D3E3-4B28-8627-FF52992FB8DA}"/>
              </a:ext>
            </a:extLst>
          </p:cNvPr>
          <p:cNvSpPr txBox="1"/>
          <p:nvPr userDrawn="1"/>
        </p:nvSpPr>
        <p:spPr>
          <a:xfrm>
            <a:off x="550416" y="1619971"/>
            <a:ext cx="4454203" cy="276999"/>
          </a:xfrm>
          <a:prstGeom prst="rect">
            <a:avLst/>
          </a:prstGeom>
          <a:noFill/>
        </p:spPr>
        <p:txBody>
          <a:bodyPr wrap="square" rtlCol="0">
            <a:spAutoFit/>
          </a:bodyPr>
          <a:lstStyle/>
          <a:p>
            <a:r>
              <a:rPr lang="en-US" sz="1200" i="1" dirty="0">
                <a:solidFill>
                  <a:schemeClr val="tx1"/>
                </a:solidFill>
              </a:rPr>
              <a:t>Section Detail</a:t>
            </a:r>
          </a:p>
        </p:txBody>
      </p:sp>
      <p:sp>
        <p:nvSpPr>
          <p:cNvPr id="15" name="Text Placeholder 9">
            <a:extLst>
              <a:ext uri="{FF2B5EF4-FFF2-40B4-BE49-F238E27FC236}">
                <a16:creationId xmlns:a16="http://schemas.microsoft.com/office/drawing/2014/main" id="{E1420AA9-7E4C-4F60-B04C-7CC1DCBCB780}"/>
              </a:ext>
            </a:extLst>
          </p:cNvPr>
          <p:cNvSpPr>
            <a:spLocks noGrp="1"/>
          </p:cNvSpPr>
          <p:nvPr>
            <p:ph type="body" sz="quarter" idx="13" hasCustomPrompt="1"/>
          </p:nvPr>
        </p:nvSpPr>
        <p:spPr>
          <a:xfrm>
            <a:off x="4660020" y="1995956"/>
            <a:ext cx="3088077" cy="3739368"/>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Add text here</a:t>
            </a:r>
          </a:p>
        </p:txBody>
      </p:sp>
      <p:sp>
        <p:nvSpPr>
          <p:cNvPr id="16" name="TextBox 15">
            <a:extLst>
              <a:ext uri="{FF2B5EF4-FFF2-40B4-BE49-F238E27FC236}">
                <a16:creationId xmlns:a16="http://schemas.microsoft.com/office/drawing/2014/main" id="{AE0D8C69-0E9B-45AF-AEC1-9BA98A6160E4}"/>
              </a:ext>
            </a:extLst>
          </p:cNvPr>
          <p:cNvSpPr txBox="1"/>
          <p:nvPr userDrawn="1"/>
        </p:nvSpPr>
        <p:spPr>
          <a:xfrm>
            <a:off x="4621248" y="1243901"/>
            <a:ext cx="4454203" cy="461665"/>
          </a:xfrm>
          <a:prstGeom prst="rect">
            <a:avLst/>
          </a:prstGeom>
          <a:noFill/>
        </p:spPr>
        <p:txBody>
          <a:bodyPr wrap="square" rtlCol="0">
            <a:spAutoFit/>
          </a:bodyPr>
          <a:lstStyle/>
          <a:p>
            <a:r>
              <a:rPr lang="en-US" sz="2400" dirty="0" err="1">
                <a:solidFill>
                  <a:srgbClr val="C00000"/>
                </a:solidFill>
              </a:rPr>
              <a:t>Subheader</a:t>
            </a:r>
            <a:endParaRPr lang="en-US" sz="2400" dirty="0">
              <a:solidFill>
                <a:srgbClr val="C00000"/>
              </a:solidFill>
            </a:endParaRPr>
          </a:p>
        </p:txBody>
      </p:sp>
      <p:sp>
        <p:nvSpPr>
          <p:cNvPr id="17" name="TextBox 16">
            <a:extLst>
              <a:ext uri="{FF2B5EF4-FFF2-40B4-BE49-F238E27FC236}">
                <a16:creationId xmlns:a16="http://schemas.microsoft.com/office/drawing/2014/main" id="{BC0B1203-FC14-468F-80B1-77E8D8B95030}"/>
              </a:ext>
            </a:extLst>
          </p:cNvPr>
          <p:cNvSpPr txBox="1"/>
          <p:nvPr userDrawn="1"/>
        </p:nvSpPr>
        <p:spPr>
          <a:xfrm>
            <a:off x="4621248" y="1619971"/>
            <a:ext cx="4454203" cy="276999"/>
          </a:xfrm>
          <a:prstGeom prst="rect">
            <a:avLst/>
          </a:prstGeom>
          <a:noFill/>
        </p:spPr>
        <p:txBody>
          <a:bodyPr wrap="square" rtlCol="0">
            <a:spAutoFit/>
          </a:bodyPr>
          <a:lstStyle/>
          <a:p>
            <a:r>
              <a:rPr lang="en-US" sz="1200" i="1" dirty="0">
                <a:solidFill>
                  <a:schemeClr val="tx1"/>
                </a:solidFill>
              </a:rPr>
              <a:t>Section Detail</a:t>
            </a:r>
          </a:p>
        </p:txBody>
      </p:sp>
      <p:sp>
        <p:nvSpPr>
          <p:cNvPr id="18" name="Text Placeholder 9">
            <a:extLst>
              <a:ext uri="{FF2B5EF4-FFF2-40B4-BE49-F238E27FC236}">
                <a16:creationId xmlns:a16="http://schemas.microsoft.com/office/drawing/2014/main" id="{D3BE6F2D-EDE3-44BF-A630-92A0A8FE167A}"/>
              </a:ext>
            </a:extLst>
          </p:cNvPr>
          <p:cNvSpPr>
            <a:spLocks noGrp="1"/>
          </p:cNvSpPr>
          <p:nvPr>
            <p:ph type="body" sz="quarter" idx="14" hasCustomPrompt="1"/>
          </p:nvPr>
        </p:nvSpPr>
        <p:spPr>
          <a:xfrm>
            <a:off x="8750715" y="1995956"/>
            <a:ext cx="3088077" cy="3739368"/>
          </a:xfrm>
        </p:spPr>
        <p:txBody>
          <a:bodyPr>
            <a:normAutofit/>
          </a:bodyPr>
          <a:lstStyle>
            <a:lvl1pPr>
              <a:defRPr sz="1600">
                <a:latin typeface="+mn-lt"/>
              </a:defRPr>
            </a:lvl1pPr>
            <a:lvl2pPr>
              <a:defRPr sz="1600">
                <a:latin typeface="+mn-lt"/>
              </a:defRPr>
            </a:lvl2pPr>
            <a:lvl3pPr>
              <a:defRPr sz="1600">
                <a:latin typeface="+mn-lt"/>
              </a:defRPr>
            </a:lvl3pPr>
            <a:lvl4pPr>
              <a:defRPr sz="1600">
                <a:latin typeface="+mn-lt"/>
              </a:defRPr>
            </a:lvl4pPr>
            <a:lvl5pPr>
              <a:defRPr sz="1600">
                <a:latin typeface="+mn-lt"/>
              </a:defRPr>
            </a:lvl5pPr>
          </a:lstStyle>
          <a:p>
            <a:pPr lvl="0"/>
            <a:r>
              <a:rPr lang="en-US" dirty="0"/>
              <a:t>Add text here</a:t>
            </a:r>
          </a:p>
        </p:txBody>
      </p:sp>
      <p:sp>
        <p:nvSpPr>
          <p:cNvPr id="19" name="TextBox 18">
            <a:extLst>
              <a:ext uri="{FF2B5EF4-FFF2-40B4-BE49-F238E27FC236}">
                <a16:creationId xmlns:a16="http://schemas.microsoft.com/office/drawing/2014/main" id="{7A0CC10F-66B5-4B56-A985-389B67D70059}"/>
              </a:ext>
            </a:extLst>
          </p:cNvPr>
          <p:cNvSpPr txBox="1"/>
          <p:nvPr userDrawn="1"/>
        </p:nvSpPr>
        <p:spPr>
          <a:xfrm>
            <a:off x="8711943" y="1243901"/>
            <a:ext cx="4454203" cy="461665"/>
          </a:xfrm>
          <a:prstGeom prst="rect">
            <a:avLst/>
          </a:prstGeom>
          <a:noFill/>
        </p:spPr>
        <p:txBody>
          <a:bodyPr wrap="square" rtlCol="0">
            <a:spAutoFit/>
          </a:bodyPr>
          <a:lstStyle/>
          <a:p>
            <a:r>
              <a:rPr lang="en-US" sz="2400" dirty="0" err="1">
                <a:solidFill>
                  <a:srgbClr val="C00000"/>
                </a:solidFill>
              </a:rPr>
              <a:t>Subheader</a:t>
            </a:r>
            <a:endParaRPr lang="en-US" sz="2400" dirty="0">
              <a:solidFill>
                <a:srgbClr val="C00000"/>
              </a:solidFill>
            </a:endParaRPr>
          </a:p>
        </p:txBody>
      </p:sp>
      <p:sp>
        <p:nvSpPr>
          <p:cNvPr id="20" name="TextBox 19">
            <a:extLst>
              <a:ext uri="{FF2B5EF4-FFF2-40B4-BE49-F238E27FC236}">
                <a16:creationId xmlns:a16="http://schemas.microsoft.com/office/drawing/2014/main" id="{73AAB2AE-4F49-48EB-8594-CD7FF6527E27}"/>
              </a:ext>
            </a:extLst>
          </p:cNvPr>
          <p:cNvSpPr txBox="1"/>
          <p:nvPr userDrawn="1"/>
        </p:nvSpPr>
        <p:spPr>
          <a:xfrm>
            <a:off x="8711943" y="1619971"/>
            <a:ext cx="4454203" cy="276999"/>
          </a:xfrm>
          <a:prstGeom prst="rect">
            <a:avLst/>
          </a:prstGeom>
          <a:noFill/>
        </p:spPr>
        <p:txBody>
          <a:bodyPr wrap="square" rtlCol="0">
            <a:spAutoFit/>
          </a:bodyPr>
          <a:lstStyle/>
          <a:p>
            <a:r>
              <a:rPr lang="en-US" sz="1200" i="1" dirty="0">
                <a:solidFill>
                  <a:schemeClr val="tx1"/>
                </a:solidFill>
              </a:rPr>
              <a:t>Section Detail</a:t>
            </a:r>
          </a:p>
        </p:txBody>
      </p:sp>
    </p:spTree>
    <p:extLst>
      <p:ext uri="{BB962C8B-B14F-4D97-AF65-F5344CB8AC3E}">
        <p14:creationId xmlns:p14="http://schemas.microsoft.com/office/powerpoint/2010/main" val="3755736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preserve="1" userDrawn="1">
  <p:cSld name="Single Content">
    <p:bg>
      <p:bgPr>
        <a:solidFill>
          <a:schemeClr val="lt1"/>
        </a:solidFill>
        <a:effectLst/>
      </p:bgPr>
    </p:bg>
    <p:spTree>
      <p:nvGrpSpPr>
        <p:cNvPr id="1" name="Shape 32"/>
        <p:cNvGrpSpPr/>
        <p:nvPr/>
      </p:nvGrpSpPr>
      <p:grpSpPr>
        <a:xfrm>
          <a:off x="0" y="0"/>
          <a:ext cx="0" cy="0"/>
          <a:chOff x="0" y="0"/>
          <a:chExt cx="0" cy="0"/>
        </a:xfrm>
      </p:grpSpPr>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A9CB62E-FAC4-46E3-895A-91EEED03DD58}"/>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l="222" t="31572" r="11862" b="48892"/>
          <a:stretch/>
        </p:blipFill>
        <p:spPr>
          <a:xfrm>
            <a:off x="472311" y="6432333"/>
            <a:ext cx="2691893" cy="336474"/>
          </a:xfrm>
          <a:prstGeom prst="rect">
            <a:avLst/>
          </a:prstGeom>
        </p:spPr>
      </p:pic>
      <p:pic>
        <p:nvPicPr>
          <p:cNvPr id="7" name="Picture 6">
            <a:extLst>
              <a:ext uri="{FF2B5EF4-FFF2-40B4-BE49-F238E27FC236}">
                <a16:creationId xmlns:a16="http://schemas.microsoft.com/office/drawing/2014/main" id="{79404B59-1F1E-436F-A1BF-7795A63DF8A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a:extLst>
              <a:ext uri="{FF2B5EF4-FFF2-40B4-BE49-F238E27FC236}">
                <a16:creationId xmlns:a16="http://schemas.microsoft.com/office/drawing/2014/main" id="{E60BE905-D002-47C3-BB31-8E9BAFD3FF4E}"/>
              </a:ext>
            </a:extLst>
          </p:cNvPr>
          <p:cNvSpPr>
            <a:spLocks noGrp="1"/>
          </p:cNvSpPr>
          <p:nvPr>
            <p:ph type="title"/>
          </p:nvPr>
        </p:nvSpPr>
        <p:spPr/>
        <p:txBody>
          <a:bodyPr/>
          <a:lstStyle>
            <a:lvl1pPr>
              <a:defRPr>
                <a:latin typeface="Segoe UI Semilight" panose="020B0402040204020203" pitchFamily="34" charset="0"/>
                <a:cs typeface="Segoe UI Semilight" panose="020B0402040204020203" pitchFamily="34" charset="0"/>
              </a:defRPr>
            </a:lvl1pPr>
          </a:lstStyle>
          <a:p>
            <a:r>
              <a:rPr lang="en-US" dirty="0"/>
              <a:t>Click to edit Master title style</a:t>
            </a:r>
          </a:p>
        </p:txBody>
      </p:sp>
      <p:sp>
        <p:nvSpPr>
          <p:cNvPr id="12" name="Content Placeholder 11">
            <a:extLst>
              <a:ext uri="{FF2B5EF4-FFF2-40B4-BE49-F238E27FC236}">
                <a16:creationId xmlns:a16="http://schemas.microsoft.com/office/drawing/2014/main" id="{4D03DB6D-708D-4CB6-BE13-F49D6F1A8C32}"/>
              </a:ext>
            </a:extLst>
          </p:cNvPr>
          <p:cNvSpPr>
            <a:spLocks noGrp="1"/>
          </p:cNvSpPr>
          <p:nvPr>
            <p:ph sz="quarter" idx="10" hasCustomPrompt="1"/>
          </p:nvPr>
        </p:nvSpPr>
        <p:spPr>
          <a:xfrm>
            <a:off x="838200" y="2320925"/>
            <a:ext cx="10515600" cy="3549650"/>
          </a:xfrm>
        </p:spPr>
        <p:txBody>
          <a:bodyPr>
            <a:normAutofit/>
          </a:bodyPr>
          <a:lstStyle>
            <a:lvl1pPr>
              <a:defRPr sz="2000">
                <a:latin typeface="Segoe UI Semilight" panose="020B0402040204020203" pitchFamily="34" charset="0"/>
                <a:cs typeface="Segoe UI Semilight" panose="020B0402040204020203" pitchFamily="34" charset="0"/>
              </a:defRPr>
            </a:lvl1pPr>
          </a:lstStyle>
          <a:p>
            <a:pPr lvl="0"/>
            <a:r>
              <a:rPr lang="en-US" dirty="0"/>
              <a:t>Insert text, graph, chart, image, etc. here</a:t>
            </a:r>
          </a:p>
        </p:txBody>
      </p:sp>
    </p:spTree>
    <p:extLst>
      <p:ext uri="{BB962C8B-B14F-4D97-AF65-F5344CB8AC3E}">
        <p14:creationId xmlns:p14="http://schemas.microsoft.com/office/powerpoint/2010/main" val="2460727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97593-D198-41F1-93D4-C4BFCABA5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06F1443-36A5-42DD-8839-145C1CBE2E70}"/>
              </a:ext>
            </a:extLst>
          </p:cNvPr>
          <p:cNvSpPr/>
          <p:nvPr userDrawn="1"/>
        </p:nvSpPr>
        <p:spPr>
          <a:xfrm>
            <a:off x="10292080" y="355600"/>
            <a:ext cx="1534160" cy="6604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E710F0-7B04-407D-84AF-7FD7623A6B8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spTree>
    <p:extLst>
      <p:ext uri="{BB962C8B-B14F-4D97-AF65-F5344CB8AC3E}">
        <p14:creationId xmlns:p14="http://schemas.microsoft.com/office/powerpoint/2010/main" val="2182607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 Titl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397593-D198-41F1-93D4-C4BFCABA52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706F1443-36A5-42DD-8839-145C1CBE2E70}"/>
              </a:ext>
            </a:extLst>
          </p:cNvPr>
          <p:cNvSpPr/>
          <p:nvPr userDrawn="1"/>
        </p:nvSpPr>
        <p:spPr>
          <a:xfrm>
            <a:off x="10292080" y="355600"/>
            <a:ext cx="1534160" cy="660400"/>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5E710F0-7B04-407D-84AF-7FD7623A6B8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6" name="Straight Connector 5">
            <a:extLst>
              <a:ext uri="{FF2B5EF4-FFF2-40B4-BE49-F238E27FC236}">
                <a16:creationId xmlns:a16="http://schemas.microsoft.com/office/drawing/2014/main" id="{52F7A228-F6E4-4955-8241-23AA6CBFE32F}"/>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5C8A2D4-C1BF-4FE5-9C45-7CD7B97EF46D}"/>
              </a:ext>
            </a:extLst>
          </p:cNvPr>
          <p:cNvSpPr>
            <a:spLocks noGrp="1"/>
          </p:cNvSpPr>
          <p:nvPr>
            <p:ph type="title" hasCustomPrompt="1"/>
          </p:nvPr>
        </p:nvSpPr>
        <p:spPr>
          <a:xfrm>
            <a:off x="543560" y="-106824"/>
            <a:ext cx="10515600" cy="1325563"/>
          </a:xfrm>
        </p:spPr>
        <p:txBody>
          <a:bodyPr/>
          <a:lstStyle>
            <a:lvl1pPr>
              <a:defRPr>
                <a:latin typeface="Segoe UI Semilight" panose="020B0402040204020203" pitchFamily="34" charset="0"/>
                <a:cs typeface="Segoe UI Semilight" panose="020B0402040204020203" pitchFamily="34" charset="0"/>
              </a:defRPr>
            </a:lvl1pPr>
          </a:lstStyle>
          <a:p>
            <a:r>
              <a:rPr lang="en-US" dirty="0"/>
              <a:t>Title</a:t>
            </a:r>
          </a:p>
        </p:txBody>
      </p:sp>
    </p:spTree>
    <p:extLst>
      <p:ext uri="{BB962C8B-B14F-4D97-AF65-F5344CB8AC3E}">
        <p14:creationId xmlns:p14="http://schemas.microsoft.com/office/powerpoint/2010/main" val="4244935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 Layout" userDrawn="1">
  <p:cSld name="1_Custom Layout">
    <p:bg>
      <p:bgPr>
        <a:solidFill>
          <a:schemeClr val="lt1"/>
        </a:solidFill>
        <a:effectLst/>
      </p:bgPr>
    </p:bg>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6AC776C1-DE3A-4748-9111-68D7A0EE9E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A22F7F78-615D-46A3-A1E4-F4533A19B3DF}"/>
              </a:ext>
            </a:extLst>
          </p:cNvPr>
          <p:cNvSpPr/>
          <p:nvPr userDrawn="1"/>
        </p:nvSpPr>
        <p:spPr>
          <a:xfrm>
            <a:off x="10278208" y="246185"/>
            <a:ext cx="1582615" cy="782515"/>
          </a:xfrm>
          <a:prstGeom prst="rect">
            <a:avLst/>
          </a:prstGeom>
          <a:solidFill>
            <a:srgbClr val="FCF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6D9AD62-5692-48D5-995C-F92F41003B0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594752" y="197907"/>
            <a:ext cx="1312864" cy="543525"/>
          </a:xfrm>
          <a:prstGeom prst="rect">
            <a:avLst/>
          </a:prstGeom>
        </p:spPr>
      </p:pic>
      <p:cxnSp>
        <p:nvCxnSpPr>
          <p:cNvPr id="5" name="Straight Connector 4">
            <a:extLst>
              <a:ext uri="{FF2B5EF4-FFF2-40B4-BE49-F238E27FC236}">
                <a16:creationId xmlns:a16="http://schemas.microsoft.com/office/drawing/2014/main" id="{5427948A-3F5C-4E6A-AFA5-AB1EFE5B4E12}"/>
              </a:ext>
            </a:extLst>
          </p:cNvPr>
          <p:cNvCxnSpPr>
            <a:cxnSpLocks/>
          </p:cNvCxnSpPr>
          <p:nvPr userDrawn="1"/>
        </p:nvCxnSpPr>
        <p:spPr>
          <a:xfrm>
            <a:off x="550416" y="879235"/>
            <a:ext cx="11641584" cy="0"/>
          </a:xfrm>
          <a:prstGeom prst="line">
            <a:avLst/>
          </a:prstGeom>
          <a:ln w="19050">
            <a:solidFill>
              <a:srgbClr val="A8053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040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Quattrocento Sans"/>
              <a:buNone/>
              <a:defRPr sz="4400" b="0" i="0" u="none" strike="noStrike" cap="non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r>
              <a:rPr lang="en-US" dirty="0"/>
              <a:t>Title</a:t>
            </a:r>
            <a:endParaRPr dirty="0"/>
          </a:p>
        </p:txBody>
      </p:sp>
      <p:sp>
        <p:nvSpPr>
          <p:cNvPr id="11" name="Google Shape;11;p5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Quattrocento Sans"/>
                <a:ea typeface="Quattrocento Sans"/>
                <a:cs typeface="Quattrocento Sans"/>
                <a:sym typeface="Quattrocento Sans"/>
              </a:defRPr>
            </a:lvl9pPr>
          </a:lstStyle>
          <a:p>
            <a:r>
              <a:rPr lang="en-US" dirty="0"/>
              <a:t>Body text here</a:t>
            </a:r>
            <a:endParaRPr dirty="0"/>
          </a:p>
        </p:txBody>
      </p:sp>
    </p:spTree>
    <p:extLst>
      <p:ext uri="{BB962C8B-B14F-4D97-AF65-F5344CB8AC3E}">
        <p14:creationId xmlns:p14="http://schemas.microsoft.com/office/powerpoint/2010/main" val="2625966092"/>
      </p:ext>
    </p:extLst>
  </p:cSld>
  <p:clrMap bg1="lt1" tx1="dk1" bg2="dk2" tx2="lt2" accent1="accent1" accent2="accent2" accent3="accent3" accent4="accent4" accent5="accent5" accent6="accent6" hlink="hlink" folHlink="folHlink"/>
  <p:sldLayoutIdLst>
    <p:sldLayoutId id="2147483719" r:id="rId1"/>
    <p:sldLayoutId id="2147483722" r:id="rId2"/>
    <p:sldLayoutId id="2147483694" r:id="rId3"/>
    <p:sldLayoutId id="2147483723" r:id="rId4"/>
    <p:sldLayoutId id="2147483721" r:id="rId5"/>
    <p:sldLayoutId id="2147483717" r:id="rId6"/>
    <p:sldLayoutId id="2147483720" r:id="rId7"/>
    <p:sldLayoutId id="214748372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4.xml"/><Relationship Id="rId16" Type="http://schemas.openxmlformats.org/officeDocument/2006/relationships/diagramColors" Target="../diagrams/colors5.xml"/><Relationship Id="rId1" Type="http://schemas.openxmlformats.org/officeDocument/2006/relationships/slideLayout" Target="../slideLayouts/slideLayout3.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diagramData" Target="../diagrams/data11.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diagramDrawing" Target="../diagrams/drawing11.xml"/><Relationship Id="rId2" Type="http://schemas.openxmlformats.org/officeDocument/2006/relationships/notesSlide" Target="../notesSlides/notesSlide9.xml"/><Relationship Id="rId16" Type="http://schemas.openxmlformats.org/officeDocument/2006/relationships/diagramColors" Target="../diagrams/colors11.xml"/><Relationship Id="rId1" Type="http://schemas.openxmlformats.org/officeDocument/2006/relationships/slideLayout" Target="../slideLayouts/slideLayout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diagramQuickStyle" Target="../diagrams/quickStyle11.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diagramLayout" Target="../diagrams/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8.svg"/><Relationship Id="rId18" Type="http://schemas.openxmlformats.org/officeDocument/2006/relationships/image" Target="../media/image15.png"/><Relationship Id="rId3" Type="http://schemas.openxmlformats.org/officeDocument/2006/relationships/image" Target="../media/image8.svg"/><Relationship Id="rId7" Type="http://schemas.openxmlformats.org/officeDocument/2006/relationships/image" Target="../media/image12.svg"/><Relationship Id="rId12" Type="http://schemas.openxmlformats.org/officeDocument/2006/relationships/image" Target="../media/image12.png"/><Relationship Id="rId17" Type="http://schemas.openxmlformats.org/officeDocument/2006/relationships/image" Target="../media/image22.svg"/><Relationship Id="rId2" Type="http://schemas.openxmlformats.org/officeDocument/2006/relationships/image" Target="../media/image7.png"/><Relationship Id="rId16"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6.svg"/><Relationship Id="rId5" Type="http://schemas.openxmlformats.org/officeDocument/2006/relationships/image" Target="../media/image10.svg"/><Relationship Id="rId15" Type="http://schemas.openxmlformats.org/officeDocument/2006/relationships/image" Target="../media/image20.svg"/><Relationship Id="rId10" Type="http://schemas.openxmlformats.org/officeDocument/2006/relationships/image" Target="../media/image11.png"/><Relationship Id="rId19" Type="http://schemas.openxmlformats.org/officeDocument/2006/relationships/image" Target="../media/image24.svg"/><Relationship Id="rId4" Type="http://schemas.openxmlformats.org/officeDocument/2006/relationships/image" Target="../media/image8.png"/><Relationship Id="rId9" Type="http://schemas.openxmlformats.org/officeDocument/2006/relationships/image" Target="../media/image14.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92A55C0-12DF-48E8-B7E5-31BFDD761913}"/>
              </a:ext>
            </a:extLst>
          </p:cNvPr>
          <p:cNvSpPr txBox="1"/>
          <p:nvPr/>
        </p:nvSpPr>
        <p:spPr>
          <a:xfrm>
            <a:off x="459558" y="1795923"/>
            <a:ext cx="11295562" cy="1569660"/>
          </a:xfrm>
          <a:prstGeom prst="rect">
            <a:avLst/>
          </a:prstGeom>
          <a:noFill/>
        </p:spPr>
        <p:txBody>
          <a:bodyPr wrap="square" rtlCol="0">
            <a:spAutoFit/>
          </a:bodyPr>
          <a:lstStyle/>
          <a:p>
            <a:pPr algn="ctr"/>
            <a:r>
              <a:rPr lang="en-US" sz="4800" b="1" dirty="0"/>
              <a:t>Using Socio-Economic Indicators in Regional Economic Modeling</a:t>
            </a:r>
            <a:endParaRPr lang="en-US" sz="16600" dirty="0">
              <a:solidFill>
                <a:srgbClr val="000000"/>
              </a:solidFill>
              <a:latin typeface="Segoe UI Semibold" panose="020B0702040204020203" pitchFamily="34" charset="0"/>
              <a:cs typeface="Segoe UI Semibold" panose="020B0702040204020203" pitchFamily="34" charset="0"/>
            </a:endParaRPr>
          </a:p>
        </p:txBody>
      </p:sp>
      <p:sp>
        <p:nvSpPr>
          <p:cNvPr id="2" name="Rectangle 1">
            <a:extLst>
              <a:ext uri="{FF2B5EF4-FFF2-40B4-BE49-F238E27FC236}">
                <a16:creationId xmlns:a16="http://schemas.microsoft.com/office/drawing/2014/main" id="{3EC85391-B6B0-4168-A071-04B6324A502E}"/>
              </a:ext>
            </a:extLst>
          </p:cNvPr>
          <p:cNvSpPr/>
          <p:nvPr/>
        </p:nvSpPr>
        <p:spPr>
          <a:xfrm>
            <a:off x="0" y="4554245"/>
            <a:ext cx="12191999" cy="23037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7F4F691-5C2B-42E7-A120-B186E6B81DDD}"/>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24628" b="73847"/>
          <a:stretch/>
        </p:blipFill>
        <p:spPr>
          <a:xfrm>
            <a:off x="459558" y="6442619"/>
            <a:ext cx="2712902" cy="313781"/>
          </a:xfrm>
          <a:prstGeom prst="rect">
            <a:avLst/>
          </a:prstGeom>
        </p:spPr>
      </p:pic>
      <p:sp>
        <p:nvSpPr>
          <p:cNvPr id="9" name="TextBox 8">
            <a:extLst>
              <a:ext uri="{FF2B5EF4-FFF2-40B4-BE49-F238E27FC236}">
                <a16:creationId xmlns:a16="http://schemas.microsoft.com/office/drawing/2014/main" id="{972318B3-EA50-47FE-B4A8-8A719C31EAB6}"/>
              </a:ext>
            </a:extLst>
          </p:cNvPr>
          <p:cNvSpPr txBox="1"/>
          <p:nvPr/>
        </p:nvSpPr>
        <p:spPr>
          <a:xfrm>
            <a:off x="2892750" y="5382956"/>
            <a:ext cx="6406498" cy="646331"/>
          </a:xfrm>
          <a:prstGeom prst="rect">
            <a:avLst/>
          </a:prstGeom>
          <a:noFill/>
        </p:spPr>
        <p:txBody>
          <a:bodyPr wrap="square" rtlCol="0">
            <a:spAutoFit/>
          </a:bodyPr>
          <a:lstStyle/>
          <a:p>
            <a:pPr algn="ctr"/>
            <a:r>
              <a:rPr lang="en-US" sz="3600" dirty="0">
                <a:solidFill>
                  <a:schemeClr val="bg1"/>
                </a:solidFill>
                <a:latin typeface="Segoe UI Light" panose="020B0502040204020203" pitchFamily="34" charset="0"/>
                <a:cs typeface="Segoe UI Light" panose="020B0502040204020203" pitchFamily="34" charset="0"/>
              </a:rPr>
              <a:t>Regional Economic Models, Inc.</a:t>
            </a:r>
          </a:p>
        </p:txBody>
      </p:sp>
    </p:spTree>
    <p:extLst>
      <p:ext uri="{BB962C8B-B14F-4D97-AF65-F5344CB8AC3E}">
        <p14:creationId xmlns:p14="http://schemas.microsoft.com/office/powerpoint/2010/main" val="365558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793497" cy="2308324"/>
          </a:xfrm>
          <a:prstGeom prst="rect">
            <a:avLst/>
          </a:prstGeom>
          <a:noFill/>
        </p:spPr>
        <p:txBody>
          <a:bodyPr wrap="square" lIns="0" rtlCol="0" anchor="t">
            <a:spAutoFit/>
          </a:bodyPr>
          <a:lstStyle/>
          <a:p>
            <a:pPr marL="342900" indent="-342900">
              <a:buFont typeface="Arial" panose="020B0604020202020204" pitchFamily="34" charset="0"/>
              <a:buChar char="•"/>
            </a:pPr>
            <a:r>
              <a:rPr lang="en-US" sz="2400" dirty="0"/>
              <a:t>The SEI module’s compensation </a:t>
            </a:r>
            <a:r>
              <a:rPr lang="en-US" sz="2400" b="1" dirty="0"/>
              <a:t>Inequality Coefficient </a:t>
            </a:r>
            <a:r>
              <a:rPr lang="en-US" sz="2400" dirty="0"/>
              <a:t>result is a measure of inequality in the distribution of industry-average compensation rates across jobs. </a:t>
            </a:r>
          </a:p>
          <a:p>
            <a:pPr marL="342900" indent="-342900">
              <a:buFont typeface="Arial" panose="020B0604020202020204" pitchFamily="34" charset="0"/>
              <a:buChar char="•"/>
            </a:pPr>
            <a:r>
              <a:rPr lang="en-US" sz="2400" dirty="0"/>
              <a:t>The coefficient is calculated by applying the </a:t>
            </a:r>
            <a:r>
              <a:rPr lang="en-US" sz="2400" b="1" dirty="0"/>
              <a:t>Gini methodology </a:t>
            </a:r>
            <a:r>
              <a:rPr lang="en-US" sz="2400" dirty="0"/>
              <a:t>to REMI’s employment by industry and average annual compensation rate by industry data. </a:t>
            </a:r>
          </a:p>
        </p:txBody>
      </p:sp>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Inequality Coefficient</a:t>
            </a:r>
          </a:p>
        </p:txBody>
      </p:sp>
      <p:graphicFrame>
        <p:nvGraphicFramePr>
          <p:cNvPr id="2" name="Diagram 1"/>
          <p:cNvGraphicFramePr/>
          <p:nvPr>
            <p:extLst>
              <p:ext uri="{D42A27DB-BD31-4B8C-83A1-F6EECF244321}">
                <p14:modId xmlns:p14="http://schemas.microsoft.com/office/powerpoint/2010/main" val="2933774255"/>
              </p:ext>
            </p:extLst>
          </p:nvPr>
        </p:nvGraphicFramePr>
        <p:xfrm>
          <a:off x="562762" y="4097889"/>
          <a:ext cx="6783044" cy="1933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p:cNvGrpSpPr/>
          <p:nvPr/>
        </p:nvGrpSpPr>
        <p:grpSpPr>
          <a:xfrm>
            <a:off x="9928169" y="4097889"/>
            <a:ext cx="1532371" cy="1933456"/>
            <a:chOff x="7912931" y="0"/>
            <a:chExt cx="3004401" cy="1745674"/>
          </a:xfrm>
        </p:grpSpPr>
        <p:sp>
          <p:nvSpPr>
            <p:cNvPr id="7" name="Rounded Rectangle 6"/>
            <p:cNvSpPr/>
            <p:nvPr/>
          </p:nvSpPr>
          <p:spPr>
            <a:xfrm>
              <a:off x="7912931" y="0"/>
              <a:ext cx="3004401" cy="1745674"/>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8" name="Rounded Rectangle 6"/>
            <p:cNvSpPr txBox="1"/>
            <p:nvPr/>
          </p:nvSpPr>
          <p:spPr>
            <a:xfrm>
              <a:off x="7964060" y="51129"/>
              <a:ext cx="2902143" cy="164341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b="1" dirty="0"/>
                <a:t>Inequality</a:t>
              </a:r>
              <a:r>
                <a:rPr lang="en-US" sz="1600" b="1" dirty="0"/>
                <a:t> Coefficient</a:t>
              </a:r>
              <a:endParaRPr lang="en-US" sz="1600" kern="1200" dirty="0"/>
            </a:p>
          </p:txBody>
        </p:sp>
      </p:grpSp>
      <p:grpSp>
        <p:nvGrpSpPr>
          <p:cNvPr id="4" name="Group 3"/>
          <p:cNvGrpSpPr/>
          <p:nvPr/>
        </p:nvGrpSpPr>
        <p:grpSpPr>
          <a:xfrm>
            <a:off x="7547301" y="4671070"/>
            <a:ext cx="2179373" cy="787093"/>
            <a:chOff x="2556387" y="3145077"/>
            <a:chExt cx="2179373" cy="567844"/>
          </a:xfrm>
        </p:grpSpPr>
        <p:grpSp>
          <p:nvGrpSpPr>
            <p:cNvPr id="5" name="Group 4"/>
            <p:cNvGrpSpPr/>
            <p:nvPr/>
          </p:nvGrpSpPr>
          <p:grpSpPr>
            <a:xfrm>
              <a:off x="2556387" y="3145077"/>
              <a:ext cx="2179373" cy="567844"/>
              <a:chOff x="7226022" y="588914"/>
              <a:chExt cx="485415" cy="567844"/>
            </a:xfrm>
          </p:grpSpPr>
          <p:sp>
            <p:nvSpPr>
              <p:cNvPr id="9" name="Right Arrow 8"/>
              <p:cNvSpPr/>
              <p:nvPr/>
            </p:nvSpPr>
            <p:spPr>
              <a:xfrm>
                <a:off x="7226022" y="588914"/>
                <a:ext cx="485415" cy="567844"/>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10" name="Right Arrow 4"/>
              <p:cNvSpPr txBox="1"/>
              <p:nvPr/>
            </p:nvSpPr>
            <p:spPr>
              <a:xfrm>
                <a:off x="7226022" y="702483"/>
                <a:ext cx="339791" cy="340706"/>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p:txBody>
          </p:sp>
        </p:grpSp>
        <p:sp>
          <p:nvSpPr>
            <p:cNvPr id="3" name="TextBox 2"/>
            <p:cNvSpPr txBox="1"/>
            <p:nvPr/>
          </p:nvSpPr>
          <p:spPr>
            <a:xfrm>
              <a:off x="2556387" y="3295773"/>
              <a:ext cx="2005781" cy="266453"/>
            </a:xfrm>
            <a:prstGeom prst="rect">
              <a:avLst/>
            </a:prstGeom>
            <a:noFill/>
          </p:spPr>
          <p:txBody>
            <a:bodyPr wrap="square" rtlCol="0" anchor="ctr">
              <a:spAutoFit/>
            </a:bodyPr>
            <a:lstStyle/>
            <a:p>
              <a:r>
                <a:rPr lang="en-US" b="1" dirty="0"/>
                <a:t>Gini methodology</a:t>
              </a:r>
            </a:p>
          </p:txBody>
        </p:sp>
      </p:grpSp>
    </p:spTree>
    <p:extLst>
      <p:ext uri="{BB962C8B-B14F-4D97-AF65-F5344CB8AC3E}">
        <p14:creationId xmlns:p14="http://schemas.microsoft.com/office/powerpoint/2010/main" val="261843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ED3DF17-AB2A-4FDE-A28D-66C77168BE9A}"/>
                  </a:ext>
                </a:extLst>
              </p:cNvPr>
              <p:cNvSpPr txBox="1"/>
              <p:nvPr/>
            </p:nvSpPr>
            <p:spPr>
              <a:xfrm>
                <a:off x="591336" y="978727"/>
                <a:ext cx="11213602" cy="5393015"/>
              </a:xfrm>
              <a:prstGeom prst="rect">
                <a:avLst/>
              </a:prstGeom>
              <a:noFill/>
            </p:spPr>
            <p:txBody>
              <a:bodyPr wrap="square" lIns="0" rtlCol="0">
                <a:spAutoFit/>
              </a:bodyPr>
              <a:lstStyle/>
              <a:p>
                <a:r>
                  <a:rPr lang="en-US" sz="1600" dirty="0"/>
                  <a:t>The Compensation Inequality Coefficient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𝐶𝐺</m:t>
                        </m:r>
                      </m:e>
                      <m:sub>
                        <m:r>
                          <a:rPr lang="en-US" sz="1600" i="1">
                            <a:latin typeface="Cambria Math" panose="02040503050406030204" pitchFamily="18" charset="0"/>
                          </a:rPr>
                          <m:t>𝑡</m:t>
                        </m:r>
                      </m:sub>
                      <m:sup>
                        <m:r>
                          <a:rPr lang="en-US" sz="1600" i="1">
                            <a:latin typeface="Cambria Math" panose="02040503050406030204" pitchFamily="18" charset="0"/>
                          </a:rPr>
                          <m:t>𝑘</m:t>
                        </m:r>
                      </m:sup>
                    </m:sSubSup>
                  </m:oMath>
                </a14:m>
                <a:r>
                  <a:rPr lang="en-US" sz="1600" dirty="0"/>
                  <a:t>) for region </a:t>
                </a:r>
                <a:r>
                  <a:rPr lang="en-US" sz="1600" i="1" dirty="0"/>
                  <a:t>k</a:t>
                </a:r>
                <a:r>
                  <a:rPr lang="en-US" sz="1600" dirty="0"/>
                  <a:t> in time </a:t>
                </a:r>
                <a:r>
                  <a:rPr lang="en-US" sz="1600" i="1" dirty="0"/>
                  <a:t>t</a:t>
                </a:r>
                <a:r>
                  <a:rPr lang="en-US" sz="1600" dirty="0"/>
                  <a:t> is determined by the following equations, which assume that industries are first put in order of increasing average annual compensation rate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𝐶𝑅</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oMath>
                </a14:m>
                <a:r>
                  <a:rPr lang="en-US" sz="1600" dirty="0"/>
                  <a:t>). </a:t>
                </a:r>
              </a:p>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𝑓</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𝐶𝑅</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r>
                        <a:rPr lang="en-US" i="1">
                          <a:latin typeface="Cambria Math" panose="02040503050406030204" pitchFamily="18" charset="0"/>
                        </a:rPr>
                        <m:t>)=</m:t>
                      </m:r>
                      <m:f>
                        <m:fPr>
                          <m:ctrlPr>
                            <a:rPr lang="en-US" i="1">
                              <a:latin typeface="Cambria Math" panose="02040503050406030204" pitchFamily="18" charset="0"/>
                            </a:rPr>
                          </m:ctrlPr>
                        </m:fPr>
                        <m:num>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num>
                        <m:den>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𝑛𝑠</m:t>
                              </m:r>
                            </m:sup>
                            <m:e>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e>
                          </m:nary>
                        </m:den>
                      </m:f>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r>
                        <a:rPr lang="en-US" i="1">
                          <a:latin typeface="Cambria Math" panose="02040503050406030204" pitchFamily="18" charset="0"/>
                        </a:rPr>
                        <m:t>=</m:t>
                      </m:r>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𝑖</m:t>
                          </m:r>
                        </m:sup>
                        <m:e>
                          <m:r>
                            <a:rPr lang="en-US" i="1">
                              <a:latin typeface="Cambria Math" panose="02040503050406030204" pitchFamily="18" charset="0"/>
                            </a:rPr>
                            <m:t>𝑓</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𝐶𝑅</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e>
                          </m:d>
                          <m:sSubSup>
                            <m:sSubSupPr>
                              <m:ctrlPr>
                                <a:rPr lang="en-US" i="1">
                                  <a:latin typeface="Cambria Math" panose="02040503050406030204" pitchFamily="18" charset="0"/>
                                </a:rPr>
                              </m:ctrlPr>
                            </m:sSubSupPr>
                            <m:e>
                              <m:r>
                                <a:rPr lang="en-US" i="1">
                                  <a:latin typeface="Cambria Math" panose="02040503050406030204" pitchFamily="18" charset="0"/>
                                </a:rPr>
                                <m:t>𝐶𝑅</m:t>
                              </m:r>
                            </m:e>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e>
                      </m:nary>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0,</m:t>
                          </m:r>
                          <m:r>
                            <a:rPr lang="en-US" i="1">
                              <a:latin typeface="Cambria Math" panose="02040503050406030204" pitchFamily="18" charset="0"/>
                            </a:rPr>
                            <m:t>𝑡</m:t>
                          </m:r>
                        </m:sub>
                        <m:sup>
                          <m:r>
                            <a:rPr lang="en-US" i="1">
                              <a:latin typeface="Cambria Math" panose="02040503050406030204" pitchFamily="18" charset="0"/>
                            </a:rPr>
                            <m:t>𝑘</m:t>
                          </m:r>
                        </m:sup>
                      </m:sSubSup>
                      <m:r>
                        <a:rPr lang="en-US" i="1">
                          <a:latin typeface="Cambria Math" panose="02040503050406030204" pitchFamily="18" charset="0"/>
                        </a:rPr>
                        <m:t>=0</m:t>
                      </m:r>
                    </m:oMath>
                  </m:oMathPara>
                </a14:m>
                <a:endParaRPr lang="en-US" dirty="0"/>
              </a:p>
              <a:p>
                <a:pPr/>
                <a14:m>
                  <m:oMathPara xmlns:m="http://schemas.openxmlformats.org/officeDocument/2006/math">
                    <m:oMathParaPr>
                      <m:jc m:val="centerGroup"/>
                    </m:oMathParaPr>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𝐶𝐺</m:t>
                          </m:r>
                        </m:e>
                        <m:sub>
                          <m:r>
                            <a:rPr lang="en-US" i="1">
                              <a:latin typeface="Cambria Math" panose="02040503050406030204" pitchFamily="18" charset="0"/>
                            </a:rPr>
                            <m:t>𝑡</m:t>
                          </m:r>
                        </m:sub>
                        <m:sup>
                          <m:r>
                            <a:rPr lang="en-US" i="1">
                              <a:latin typeface="Cambria Math" panose="02040503050406030204" pitchFamily="18" charset="0"/>
                            </a:rPr>
                            <m:t>𝑘</m:t>
                          </m:r>
                        </m:sup>
                      </m:sSubSup>
                      <m:r>
                        <a:rPr lang="en-US" i="1">
                          <a:latin typeface="Cambria Math" panose="02040503050406030204" pitchFamily="18" charset="0"/>
                        </a:rPr>
                        <m:t>=1−</m:t>
                      </m:r>
                      <m:f>
                        <m:fPr>
                          <m:ctrlPr>
                            <a:rPr lang="en-US" i="1">
                              <a:latin typeface="Cambria Math" panose="02040503050406030204" pitchFamily="18" charset="0"/>
                            </a:rPr>
                          </m:ctrlPr>
                        </m:fPr>
                        <m:num>
                          <m:nary>
                            <m:naryPr>
                              <m:chr m:val="∑"/>
                              <m:limLoc m:val="subSup"/>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𝑛𝑠</m:t>
                              </m:r>
                            </m:sup>
                            <m:e>
                              <m:r>
                                <a:rPr lang="en-US" i="1">
                                  <a:latin typeface="Cambria Math" panose="02040503050406030204" pitchFamily="18" charset="0"/>
                                </a:rPr>
                                <m:t>𝑓</m:t>
                              </m:r>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𝐶𝑅</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r>
                                <a:rPr lang="en-US" i="1">
                                  <a:latin typeface="Cambria Math" panose="02040503050406030204" pitchFamily="18" charset="0"/>
                                </a:rPr>
                                <m:t>)</m:t>
                              </m:r>
                              <m:d>
                                <m:dPr>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𝑖</m:t>
                                      </m:r>
                                      <m:r>
                                        <a:rPr lang="en-US" i="1">
                                          <a:latin typeface="Cambria Math" panose="02040503050406030204" pitchFamily="18" charset="0"/>
                                        </a:rPr>
                                        <m:t>−1,</m:t>
                                      </m:r>
                                      <m:r>
                                        <a:rPr lang="en-US" i="1">
                                          <a:latin typeface="Cambria Math" panose="02040503050406030204" pitchFamily="18" charset="0"/>
                                        </a:rPr>
                                        <m:t>𝑡</m:t>
                                      </m:r>
                                    </m:sub>
                                    <m:sup>
                                      <m:r>
                                        <a:rPr lang="en-US" i="1">
                                          <a:latin typeface="Cambria Math" panose="02040503050406030204" pitchFamily="18" charset="0"/>
                                        </a:rPr>
                                        <m:t>𝑘</m:t>
                                      </m:r>
                                    </m:sup>
                                  </m:sSubSup>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𝑖</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e>
                              </m:d>
                            </m:e>
                          </m:nary>
                        </m:num>
                        <m:den>
                          <m:sSubSup>
                            <m:sSubSupPr>
                              <m:ctrlPr>
                                <a:rPr lang="en-US" i="1">
                                  <a:latin typeface="Cambria Math" panose="02040503050406030204" pitchFamily="18" charset="0"/>
                                </a:rPr>
                              </m:ctrlPr>
                            </m:sSubSupPr>
                            <m:e>
                              <m:r>
                                <a:rPr lang="en-US" i="1">
                                  <a:latin typeface="Cambria Math" panose="02040503050406030204" pitchFamily="18" charset="0"/>
                                </a:rPr>
                                <m:t>𝑆</m:t>
                              </m:r>
                            </m:e>
                            <m:sub>
                              <m:r>
                                <a:rPr lang="en-US" i="1">
                                  <a:latin typeface="Cambria Math" panose="02040503050406030204" pitchFamily="18" charset="0"/>
                                </a:rPr>
                                <m:t>𝑛𝑠</m:t>
                              </m:r>
                              <m:r>
                                <a:rPr lang="en-US" i="1">
                                  <a:latin typeface="Cambria Math" panose="02040503050406030204" pitchFamily="18" charset="0"/>
                                </a:rPr>
                                <m:t>,</m:t>
                              </m:r>
                              <m:r>
                                <a:rPr lang="en-US" i="1">
                                  <a:latin typeface="Cambria Math" panose="02040503050406030204" pitchFamily="18" charset="0"/>
                                </a:rPr>
                                <m:t>𝑡</m:t>
                              </m:r>
                            </m:sub>
                            <m:sup>
                              <m:r>
                                <a:rPr lang="en-US" i="1">
                                  <a:latin typeface="Cambria Math" panose="02040503050406030204" pitchFamily="18" charset="0"/>
                                </a:rPr>
                                <m:t>𝑘</m:t>
                              </m:r>
                            </m:sup>
                          </m:sSubSup>
                        </m:den>
                      </m:f>
                    </m:oMath>
                  </m:oMathPara>
                </a14:m>
                <a:endParaRPr lang="en-US" dirty="0"/>
              </a:p>
              <a:p>
                <a:r>
                  <a:rPr lang="en-US" sz="1600" dirty="0"/>
                  <a:t>where</a:t>
                </a:r>
              </a:p>
              <a:p>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𝐶𝑅</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r>
                      <a:rPr lang="en-US" sz="1600" i="1">
                        <a:latin typeface="Cambria Math" panose="02040503050406030204" pitchFamily="18" charset="0"/>
                      </a:rPr>
                      <m:t>=</m:t>
                    </m:r>
                  </m:oMath>
                </a14:m>
                <a:r>
                  <a:rPr lang="en-US" sz="1600" dirty="0"/>
                  <a:t> Average annual compensation rate for industry </a:t>
                </a:r>
                <a:r>
                  <a:rPr lang="en-US" sz="1600" i="1" dirty="0" err="1"/>
                  <a:t>i</a:t>
                </a:r>
                <a:r>
                  <a:rPr lang="en-US" sz="1600" dirty="0"/>
                  <a:t> and region </a:t>
                </a:r>
                <a:r>
                  <a:rPr lang="en-US" sz="1600" i="1" dirty="0"/>
                  <a:t>k</a:t>
                </a:r>
                <a:r>
                  <a:rPr lang="en-US" sz="1600" dirty="0"/>
                  <a:t> in time </a:t>
                </a:r>
                <a:r>
                  <a:rPr lang="en-US" sz="1600" i="1" dirty="0"/>
                  <a:t>t</a:t>
                </a:r>
                <a:r>
                  <a:rPr lang="en-US" sz="1600" dirty="0"/>
                  <a:t>.</a:t>
                </a:r>
              </a:p>
              <a:p>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𝐸</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r>
                      <a:rPr lang="en-US" sz="1600" i="1">
                        <a:latin typeface="Cambria Math" panose="02040503050406030204" pitchFamily="18" charset="0"/>
                      </a:rPr>
                      <m:t>=</m:t>
                    </m:r>
                  </m:oMath>
                </a14:m>
                <a:r>
                  <a:rPr lang="en-US" sz="1600" dirty="0"/>
                  <a:t> Employment for industry </a:t>
                </a:r>
                <a:r>
                  <a:rPr lang="en-US" sz="1600" i="1" dirty="0" err="1"/>
                  <a:t>i</a:t>
                </a:r>
                <a:r>
                  <a:rPr lang="en-US" sz="1600" dirty="0"/>
                  <a:t> and region </a:t>
                </a:r>
                <a:r>
                  <a:rPr lang="en-US" sz="1600" i="1" dirty="0"/>
                  <a:t>k</a:t>
                </a:r>
                <a:r>
                  <a:rPr lang="en-US" sz="1600" dirty="0"/>
                  <a:t> in time </a:t>
                </a:r>
                <a:r>
                  <a:rPr lang="en-US" sz="1600" i="1" dirty="0"/>
                  <a:t>t</a:t>
                </a:r>
                <a:r>
                  <a:rPr lang="en-US" sz="1600" dirty="0"/>
                  <a:t>.</a:t>
                </a:r>
              </a:p>
              <a:p>
                <a14:m>
                  <m:oMath xmlns:m="http://schemas.openxmlformats.org/officeDocument/2006/math">
                    <m:r>
                      <a:rPr lang="en-US" sz="1600" i="1">
                        <a:latin typeface="Cambria Math" panose="02040503050406030204" pitchFamily="18" charset="0"/>
                      </a:rPr>
                      <m:t>𝑓</m:t>
                    </m:r>
                    <m:d>
                      <m:dPr>
                        <m:ctrlPr>
                          <a:rPr lang="en-US" sz="1600" i="1">
                            <a:latin typeface="Cambria Math" panose="02040503050406030204" pitchFamily="18" charset="0"/>
                          </a:rPr>
                        </m:ctrlPr>
                      </m:dPr>
                      <m:e>
                        <m:sSubSup>
                          <m:sSubSupPr>
                            <m:ctrlPr>
                              <a:rPr lang="en-US" sz="1600" i="1">
                                <a:latin typeface="Cambria Math" panose="02040503050406030204" pitchFamily="18" charset="0"/>
                              </a:rPr>
                            </m:ctrlPr>
                          </m:sSubSupPr>
                          <m:e>
                            <m:r>
                              <a:rPr lang="en-US" sz="1600" i="1">
                                <a:latin typeface="Cambria Math" panose="02040503050406030204" pitchFamily="18" charset="0"/>
                              </a:rPr>
                              <m:t>𝐶𝑅</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e>
                    </m:d>
                    <m:r>
                      <a:rPr lang="en-US" sz="1600" i="1">
                        <a:latin typeface="Cambria Math" panose="02040503050406030204" pitchFamily="18" charset="0"/>
                      </a:rPr>
                      <m:t>=</m:t>
                    </m:r>
                  </m:oMath>
                </a14:m>
                <a:r>
                  <a:rPr lang="en-US" sz="1600" dirty="0"/>
                  <a:t> Fraction of total employment belonging to industry </a:t>
                </a:r>
                <a:r>
                  <a:rPr lang="en-US" sz="1600" i="1" dirty="0" err="1"/>
                  <a:t>i</a:t>
                </a:r>
                <a:r>
                  <a:rPr lang="en-US" sz="1600" dirty="0"/>
                  <a:t> for region </a:t>
                </a:r>
                <a:r>
                  <a:rPr lang="en-US" sz="1600" i="1" dirty="0"/>
                  <a:t>k</a:t>
                </a:r>
                <a:r>
                  <a:rPr lang="en-US" sz="1600" dirty="0"/>
                  <a:t> in time </a:t>
                </a:r>
                <a:r>
                  <a:rPr lang="en-US" sz="1600" i="1" dirty="0"/>
                  <a:t>t</a:t>
                </a:r>
                <a:r>
                  <a:rPr lang="en-US" sz="1600" dirty="0"/>
                  <a:t>. Due to the assumption that all jobs within each industry pay the industry average rate, this fraction is also equal to the share of total jobs being paid </a:t>
                </a:r>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𝐶𝑅</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oMath>
                </a14:m>
                <a:r>
                  <a:rPr lang="en-US" sz="1600" dirty="0"/>
                  <a:t>.</a:t>
                </a:r>
              </a:p>
              <a:p>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𝑆</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r>
                      <a:rPr lang="en-US" sz="1600" i="1">
                        <a:latin typeface="Cambria Math" panose="02040503050406030204" pitchFamily="18" charset="0"/>
                      </a:rPr>
                      <m:t>=</m:t>
                    </m:r>
                  </m:oMath>
                </a14:m>
                <a:r>
                  <a:rPr lang="en-US" sz="1600" dirty="0"/>
                  <a:t> Contribution to the employment-weighted average of compensation rates for the lowest-paying industry through industry </a:t>
                </a:r>
                <a:r>
                  <a:rPr lang="en-US" sz="1600" i="1" dirty="0" err="1"/>
                  <a:t>i</a:t>
                </a:r>
                <a:r>
                  <a:rPr lang="en-US" sz="1600" dirty="0"/>
                  <a:t>, for region </a:t>
                </a:r>
                <a:r>
                  <a:rPr lang="en-US" sz="1600" i="1" dirty="0"/>
                  <a:t>k</a:t>
                </a:r>
                <a:r>
                  <a:rPr lang="en-US" sz="1600" dirty="0"/>
                  <a:t> in time </a:t>
                </a:r>
                <a:r>
                  <a:rPr lang="en-US" sz="1600" i="1" dirty="0"/>
                  <a:t>t</a:t>
                </a:r>
                <a:r>
                  <a:rPr lang="en-US" sz="1600" dirty="0"/>
                  <a:t>.</a:t>
                </a:r>
              </a:p>
              <a:p>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𝑆</m:t>
                        </m:r>
                      </m:e>
                      <m:sub>
                        <m:r>
                          <a:rPr lang="en-US" sz="1600" i="1">
                            <a:latin typeface="Cambria Math" panose="02040503050406030204" pitchFamily="18" charset="0"/>
                          </a:rPr>
                          <m:t>𝑛𝑠</m:t>
                        </m:r>
                        <m:r>
                          <a:rPr lang="en-US" sz="1600" i="1">
                            <a:latin typeface="Cambria Math" panose="02040503050406030204" pitchFamily="18" charset="0"/>
                          </a:rPr>
                          <m:t>,</m:t>
                        </m:r>
                        <m:r>
                          <a:rPr lang="en-US" sz="1600" i="1">
                            <a:latin typeface="Cambria Math" panose="02040503050406030204" pitchFamily="18" charset="0"/>
                          </a:rPr>
                          <m:t>𝑡</m:t>
                        </m:r>
                      </m:sub>
                      <m:sup>
                        <m:r>
                          <a:rPr lang="en-US" sz="1600" i="1">
                            <a:latin typeface="Cambria Math" panose="02040503050406030204" pitchFamily="18" charset="0"/>
                          </a:rPr>
                          <m:t>𝑘</m:t>
                        </m:r>
                      </m:sup>
                    </m:sSubSup>
                    <m:r>
                      <a:rPr lang="en-US" sz="1600" i="1">
                        <a:latin typeface="Cambria Math" panose="02040503050406030204" pitchFamily="18" charset="0"/>
                      </a:rPr>
                      <m:t>=</m:t>
                    </m:r>
                  </m:oMath>
                </a14:m>
                <a:r>
                  <a:rPr lang="en-US" sz="1600" dirty="0"/>
                  <a:t> Average annual compensation rate across all industries, weighted by industry employment, for region </a:t>
                </a:r>
                <a:r>
                  <a:rPr lang="en-US" sz="1600" i="1" dirty="0"/>
                  <a:t>k</a:t>
                </a:r>
                <a:r>
                  <a:rPr lang="en-US" sz="1600" dirty="0"/>
                  <a:t> in time </a:t>
                </a:r>
                <a:r>
                  <a:rPr lang="en-US" sz="1600" i="1" dirty="0"/>
                  <a:t>t</a:t>
                </a:r>
                <a:r>
                  <a:rPr lang="en-US" sz="1600" dirty="0"/>
                  <a:t>. </a:t>
                </a:r>
              </a:p>
              <a:p>
                <a14:m>
                  <m:oMath xmlns:m="http://schemas.openxmlformats.org/officeDocument/2006/math">
                    <m:sSubSup>
                      <m:sSubSupPr>
                        <m:ctrlPr>
                          <a:rPr lang="en-US" sz="1600" i="1">
                            <a:latin typeface="Cambria Math" panose="02040503050406030204" pitchFamily="18" charset="0"/>
                          </a:rPr>
                        </m:ctrlPr>
                      </m:sSubSupPr>
                      <m:e>
                        <m:r>
                          <a:rPr lang="en-US" sz="1600" i="1">
                            <a:latin typeface="Cambria Math" panose="02040503050406030204" pitchFamily="18" charset="0"/>
                          </a:rPr>
                          <m:t>𝐶𝐺</m:t>
                        </m:r>
                      </m:e>
                      <m:sub>
                        <m:r>
                          <a:rPr lang="en-US" sz="1600" i="1">
                            <a:latin typeface="Cambria Math" panose="02040503050406030204" pitchFamily="18" charset="0"/>
                          </a:rPr>
                          <m:t>𝑡</m:t>
                        </m:r>
                      </m:sub>
                      <m:sup>
                        <m:r>
                          <a:rPr lang="en-US" sz="1600" i="1">
                            <a:latin typeface="Cambria Math" panose="02040503050406030204" pitchFamily="18" charset="0"/>
                          </a:rPr>
                          <m:t>𝑘</m:t>
                        </m:r>
                      </m:sup>
                    </m:sSubSup>
                    <m:r>
                      <a:rPr lang="en-US" sz="1600" i="1">
                        <a:latin typeface="Cambria Math" panose="02040503050406030204" pitchFamily="18" charset="0"/>
                      </a:rPr>
                      <m:t>=</m:t>
                    </m:r>
                  </m:oMath>
                </a14:m>
                <a:r>
                  <a:rPr lang="en-US" sz="1600" dirty="0"/>
                  <a:t> Compensation </a:t>
                </a:r>
                <a:r>
                  <a:rPr lang="en-US" sz="1600"/>
                  <a:t>Inequality Gini </a:t>
                </a:r>
                <a:r>
                  <a:rPr lang="en-US" sz="1600" dirty="0"/>
                  <a:t>Coefficient for region </a:t>
                </a:r>
                <a:r>
                  <a:rPr lang="en-US" sz="1600" i="1" dirty="0"/>
                  <a:t>k</a:t>
                </a:r>
                <a:r>
                  <a:rPr lang="en-US" sz="1600" dirty="0"/>
                  <a:t> in time </a:t>
                </a:r>
                <a:r>
                  <a:rPr lang="en-US" sz="1600" i="1" dirty="0"/>
                  <a:t>t</a:t>
                </a:r>
                <a:r>
                  <a:rPr lang="en-US" sz="1600" dirty="0"/>
                  <a:t>.</a:t>
                </a:r>
              </a:p>
            </p:txBody>
          </p:sp>
        </mc:Choice>
        <mc:Fallback xmlns="">
          <p:sp>
            <p:nvSpPr>
              <p:cNvPr id="16" name="TextBox 15">
                <a:extLst>
                  <a:ext uri="{FF2B5EF4-FFF2-40B4-BE49-F238E27FC236}">
                    <a16:creationId xmlns:a16="http://schemas.microsoft.com/office/drawing/2014/main" id="{7ED3DF17-AB2A-4FDE-A28D-66C77168BE9A}"/>
                  </a:ext>
                </a:extLst>
              </p:cNvPr>
              <p:cNvSpPr txBox="1">
                <a:spLocks noRot="1" noChangeAspect="1" noMove="1" noResize="1" noEditPoints="1" noAdjustHandles="1" noChangeArrowheads="1" noChangeShapeType="1" noTextEdit="1"/>
              </p:cNvSpPr>
              <p:nvPr/>
            </p:nvSpPr>
            <p:spPr>
              <a:xfrm>
                <a:off x="591336" y="978727"/>
                <a:ext cx="11213602" cy="5393015"/>
              </a:xfrm>
              <a:prstGeom prst="rect">
                <a:avLst/>
              </a:prstGeom>
              <a:blipFill>
                <a:blip r:embed="rId2"/>
                <a:stretch>
                  <a:fillRect l="-1087" t="-226" r="-761"/>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Inequality Coefficient</a:t>
            </a:r>
          </a:p>
        </p:txBody>
      </p:sp>
    </p:spTree>
    <p:extLst>
      <p:ext uri="{BB962C8B-B14F-4D97-AF65-F5344CB8AC3E}">
        <p14:creationId xmlns:p14="http://schemas.microsoft.com/office/powerpoint/2010/main" val="969219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7" y="3141607"/>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Employment </a:t>
            </a:r>
            <a:r>
              <a:rPr lang="en-US" b="1" dirty="0">
                <a:solidFill>
                  <a:schemeClr val="bg1"/>
                </a:solidFill>
                <a:latin typeface="Segoe UI Light" panose="020B0502040204020203" pitchFamily="34" charset="0"/>
                <a:cs typeface="Segoe UI Light" panose="020B0502040204020203" pitchFamily="34" charset="0"/>
              </a:rPr>
              <a:t>by Race and </a:t>
            </a:r>
            <a:r>
              <a:rPr lang="en-US" b="1" dirty="0" smtClean="0">
                <a:solidFill>
                  <a:schemeClr val="bg1"/>
                </a:solidFill>
                <a:latin typeface="Segoe UI Light" panose="020B0502040204020203" pitchFamily="34" charset="0"/>
                <a:cs typeface="Segoe UI Light" panose="020B0502040204020203" pitchFamily="34" charset="0"/>
              </a:rPr>
              <a:t>Gender</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A5CA18DA-04FB-4196-A4D2-B01F8A7AA339}"/>
              </a:ext>
            </a:extLst>
          </p:cNvPr>
          <p:cNvSpPr/>
          <p:nvPr/>
        </p:nvSpPr>
        <p:spPr>
          <a:xfrm>
            <a:off x="1285560" y="250786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6" name="Rectangle 5">
            <a:extLst>
              <a:ext uri="{FF2B5EF4-FFF2-40B4-BE49-F238E27FC236}">
                <a16:creationId xmlns:a16="http://schemas.microsoft.com/office/drawing/2014/main" id="{F0C30E94-B83B-409B-919A-E1FD59AAAEB0}"/>
              </a:ext>
            </a:extLst>
          </p:cNvPr>
          <p:cNvSpPr/>
          <p:nvPr/>
        </p:nvSpPr>
        <p:spPr>
          <a:xfrm>
            <a:off x="1285560" y="18731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 </a:t>
            </a:r>
          </a:p>
        </p:txBody>
      </p:sp>
      <p:sp>
        <p:nvSpPr>
          <p:cNvPr id="7" name="Rectangle 6">
            <a:extLst>
              <a:ext uri="{FF2B5EF4-FFF2-40B4-BE49-F238E27FC236}">
                <a16:creationId xmlns:a16="http://schemas.microsoft.com/office/drawing/2014/main" id="{E608611A-508E-4925-B8D8-09DA03F0FEA8}"/>
              </a:ext>
            </a:extLst>
          </p:cNvPr>
          <p:cNvSpPr/>
          <p:nvPr/>
        </p:nvSpPr>
        <p:spPr>
          <a:xfrm>
            <a:off x="1285558" y="50397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Model Simulation</a:t>
            </a:r>
          </a:p>
        </p:txBody>
      </p:sp>
      <p:sp>
        <p:nvSpPr>
          <p:cNvPr id="8" name="Rectangle 7">
            <a:extLst>
              <a:ext uri="{FF2B5EF4-FFF2-40B4-BE49-F238E27FC236}">
                <a16:creationId xmlns:a16="http://schemas.microsoft.com/office/drawing/2014/main" id="{03D508A7-A3F8-431B-9F99-A3A0A3FF9D34}"/>
              </a:ext>
            </a:extLst>
          </p:cNvPr>
          <p:cNvSpPr/>
          <p:nvPr/>
        </p:nvSpPr>
        <p:spPr>
          <a:xfrm>
            <a:off x="1285557" y="376974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58" y="440397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Prices by Income Level</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4096445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5270674"/>
          </a:xfrm>
          <a:prstGeom prst="rect">
            <a:avLst/>
          </a:prstGeom>
          <a:noFill/>
        </p:spPr>
        <p:txBody>
          <a:bodyPr wrap="square" lIns="0" rtlCol="0">
            <a:spAutoFit/>
          </a:bodyPr>
          <a:lstStyle/>
          <a:p>
            <a:pPr marL="342900" indent="-342900" fontAlgn="base">
              <a:buFont typeface="Arial" panose="020B0604020202020204" pitchFamily="34" charset="0"/>
              <a:buChar char="•"/>
            </a:pPr>
            <a:r>
              <a:rPr lang="en-US" sz="2400" dirty="0"/>
              <a:t>Calculated national shares by race and gender for each occupation using ACS data​</a:t>
            </a:r>
          </a:p>
          <a:p>
            <a:pPr marL="342900" indent="-342900" fontAlgn="base">
              <a:buFont typeface="Arial" panose="020B0604020202020204" pitchFamily="34" charset="0"/>
              <a:buChar char="•"/>
            </a:pPr>
            <a:r>
              <a:rPr lang="en-US" sz="2400" dirty="0"/>
              <a:t>​​Calculated </a:t>
            </a:r>
            <a:r>
              <a:rPr lang="en-US" sz="2400" dirty="0" smtClean="0"/>
              <a:t>national occupation </a:t>
            </a:r>
            <a:r>
              <a:rPr lang="en-US" sz="2400" dirty="0"/>
              <a:t>weights for each race, gender, and </a:t>
            </a:r>
            <a:r>
              <a:rPr lang="en-US" sz="2400" dirty="0" smtClean="0"/>
              <a:t>occupation</a:t>
            </a:r>
          </a:p>
          <a:p>
            <a:pPr marL="342900" indent="-342900" fontAlgn="base">
              <a:buFont typeface="Arial" panose="020B0604020202020204" pitchFamily="34" charset="0"/>
              <a:buChar char="•"/>
            </a:pPr>
            <a:endParaRPr lang="en-US" sz="2400" dirty="0" smtClean="0"/>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endParaRPr lang="en-US" sz="2400" dirty="0" smtClean="0"/>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endParaRPr lang="en-US" sz="2400" dirty="0" smtClean="0"/>
          </a:p>
          <a:p>
            <a:pPr marL="342900" indent="-342900" fontAlgn="base">
              <a:buFont typeface="Arial" panose="020B0604020202020204" pitchFamily="34" charset="0"/>
              <a:buChar char="•"/>
            </a:pPr>
            <a:endParaRPr lang="en-US" sz="2400" dirty="0"/>
          </a:p>
          <a:p>
            <a:pPr marL="342900" indent="-342900" fontAlgn="base">
              <a:buFont typeface="Arial" panose="020B0604020202020204" pitchFamily="34" charset="0"/>
              <a:buChar char="•"/>
            </a:pPr>
            <a:endParaRPr lang="en-US" sz="1400" dirty="0" smtClean="0"/>
          </a:p>
          <a:p>
            <a:pPr marL="342900" indent="-342900" fontAlgn="base">
              <a:buFont typeface="Arial" panose="020B0604020202020204" pitchFamily="34" charset="0"/>
              <a:buChar char="•"/>
            </a:pPr>
            <a:endParaRPr lang="en-US" sz="1400" dirty="0" smtClean="0"/>
          </a:p>
          <a:p>
            <a:pPr marL="342900" indent="-342900" fontAlgn="base">
              <a:buFont typeface="Arial" panose="020B0604020202020204" pitchFamily="34" charset="0"/>
              <a:buChar char="•"/>
            </a:pPr>
            <a:r>
              <a:rPr lang="en-US" sz="2400" dirty="0" smtClean="0"/>
              <a:t>Applied </a:t>
            </a:r>
            <a:r>
              <a:rPr lang="en-US" sz="2400" dirty="0"/>
              <a:t>the national rates to the </a:t>
            </a:r>
            <a:r>
              <a:rPr lang="en-US" sz="2400" dirty="0" smtClean="0"/>
              <a:t>regions</a:t>
            </a:r>
          </a:p>
          <a:p>
            <a:pPr marL="800100" lvl="1" indent="-342900" fontAlgn="base">
              <a:buFont typeface="Arial" panose="020B0604020202020204" pitchFamily="34" charset="0"/>
              <a:buChar char="•"/>
            </a:pPr>
            <a:r>
              <a:rPr lang="en-US" sz="2000" dirty="0" smtClean="0"/>
              <a:t>Took </a:t>
            </a:r>
            <a:r>
              <a:rPr lang="en-US" sz="2000" dirty="0"/>
              <a:t>the national employment rates by race and </a:t>
            </a:r>
            <a:r>
              <a:rPr lang="en-US" sz="2000" dirty="0" smtClean="0"/>
              <a:t>gender</a:t>
            </a:r>
          </a:p>
          <a:p>
            <a:pPr marL="800100" lvl="1" indent="-342900" fontAlgn="base">
              <a:buFont typeface="Arial" panose="020B0604020202020204" pitchFamily="34" charset="0"/>
              <a:buChar char="•"/>
            </a:pPr>
            <a:r>
              <a:rPr lang="en-US" sz="2000" dirty="0" smtClean="0"/>
              <a:t>Multiplied </a:t>
            </a:r>
            <a:r>
              <a:rPr lang="en-US" sz="2000" dirty="0"/>
              <a:t>them by the labor force shares by race and </a:t>
            </a:r>
            <a:r>
              <a:rPr lang="en-US" sz="2000" dirty="0" smtClean="0"/>
              <a:t>gender</a:t>
            </a:r>
          </a:p>
          <a:p>
            <a:pPr marL="800100" lvl="1" indent="-342900" fontAlgn="base">
              <a:buFont typeface="Arial" panose="020B0604020202020204" pitchFamily="34" charset="0"/>
              <a:buChar char="•"/>
            </a:pPr>
            <a:r>
              <a:rPr lang="en-US" sz="2000" dirty="0" smtClean="0"/>
              <a:t>Scaled </a:t>
            </a:r>
            <a:r>
              <a:rPr lang="en-US" sz="2000" dirty="0"/>
              <a:t>up to 100</a:t>
            </a:r>
            <a:r>
              <a:rPr lang="en-US" sz="2000" dirty="0" smtClean="0"/>
              <a:t>%</a:t>
            </a:r>
            <a:endParaRPr lang="en-US" sz="2000" dirty="0"/>
          </a:p>
        </p:txBody>
      </p:sp>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Employment by Race and Gender</a:t>
            </a:r>
          </a:p>
        </p:txBody>
      </p:sp>
      <p:graphicFrame>
        <p:nvGraphicFramePr>
          <p:cNvPr id="2" name="Diagram 1"/>
          <p:cNvGraphicFramePr/>
          <p:nvPr>
            <p:extLst>
              <p:ext uri="{D42A27DB-BD31-4B8C-83A1-F6EECF244321}">
                <p14:modId xmlns:p14="http://schemas.microsoft.com/office/powerpoint/2010/main" val="3668094984"/>
              </p:ext>
            </p:extLst>
          </p:nvPr>
        </p:nvGraphicFramePr>
        <p:xfrm>
          <a:off x="8384073" y="2912666"/>
          <a:ext cx="3102016" cy="173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7380375" y="3375112"/>
            <a:ext cx="805394" cy="805394"/>
            <a:chOff x="5116980" y="2183930"/>
            <a:chExt cx="1050805" cy="1050805"/>
          </a:xfrm>
        </p:grpSpPr>
        <p:sp>
          <p:nvSpPr>
            <p:cNvPr id="13" name="Equal 12"/>
            <p:cNvSpPr/>
            <p:nvPr/>
          </p:nvSpPr>
          <p:spPr>
            <a:xfrm>
              <a:off x="5116980" y="2183930"/>
              <a:ext cx="1050805" cy="1050805"/>
            </a:xfrm>
            <a:prstGeom prst="mathEqual">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14" name="Equal 6"/>
            <p:cNvSpPr txBox="1"/>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p:txBody>
        </p:sp>
      </p:grpSp>
      <p:cxnSp>
        <p:nvCxnSpPr>
          <p:cNvPr id="11" name="Straight Connector 10"/>
          <p:cNvCxnSpPr/>
          <p:nvPr/>
        </p:nvCxnSpPr>
        <p:spPr>
          <a:xfrm flipV="1">
            <a:off x="3652223" y="3727117"/>
            <a:ext cx="3529848" cy="10936"/>
          </a:xfrm>
          <a:prstGeom prst="line">
            <a:avLst/>
          </a:prstGeom>
          <a:ln w="28575">
            <a:solidFill>
              <a:schemeClr val="bg2"/>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aphicFrame>
        <p:nvGraphicFramePr>
          <p:cNvPr id="21" name="Diagram 20"/>
          <p:cNvGraphicFramePr/>
          <p:nvPr>
            <p:extLst>
              <p:ext uri="{D42A27DB-BD31-4B8C-83A1-F6EECF244321}">
                <p14:modId xmlns:p14="http://schemas.microsoft.com/office/powerpoint/2010/main" val="2756999177"/>
              </p:ext>
            </p:extLst>
          </p:nvPr>
        </p:nvGraphicFramePr>
        <p:xfrm>
          <a:off x="562761" y="3900859"/>
          <a:ext cx="6619310" cy="10051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2" name="Diagram 21"/>
          <p:cNvGraphicFramePr/>
          <p:nvPr>
            <p:extLst>
              <p:ext uri="{D42A27DB-BD31-4B8C-83A1-F6EECF244321}">
                <p14:modId xmlns:p14="http://schemas.microsoft.com/office/powerpoint/2010/main" val="1517310692"/>
              </p:ext>
            </p:extLst>
          </p:nvPr>
        </p:nvGraphicFramePr>
        <p:xfrm>
          <a:off x="562761" y="2605004"/>
          <a:ext cx="6619310" cy="100517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675987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1569660"/>
          </a:xfrm>
          <a:prstGeom prst="rect">
            <a:avLst/>
          </a:prstGeom>
          <a:noFill/>
        </p:spPr>
        <p:txBody>
          <a:bodyPr wrap="square" lIns="0" rtlCol="0">
            <a:spAutoFit/>
          </a:bodyPr>
          <a:lstStyle/>
          <a:p>
            <a:pPr marL="285750" indent="-285750" fontAlgn="base">
              <a:buFont typeface="Arial" panose="020B0604020202020204" pitchFamily="34" charset="0"/>
              <a:buChar char="•"/>
            </a:pPr>
            <a:r>
              <a:rPr lang="en-US" sz="2400" dirty="0"/>
              <a:t>Estimated labor force demographic shares by place of work​​​</a:t>
            </a:r>
          </a:p>
          <a:p>
            <a:pPr marL="285750" indent="-285750" fontAlgn="base">
              <a:buFont typeface="Arial" panose="020B0604020202020204" pitchFamily="34" charset="0"/>
              <a:buChar char="•"/>
            </a:pPr>
            <a:r>
              <a:rPr lang="en-US" sz="2400" dirty="0"/>
              <a:t>Converted commuter data from number of jobs to number of laborers​</a:t>
            </a:r>
          </a:p>
          <a:p>
            <a:pPr marL="285750" indent="-285750" fontAlgn="base">
              <a:buFont typeface="Arial" panose="020B0604020202020204" pitchFamily="34" charset="0"/>
              <a:buChar char="•"/>
            </a:pPr>
            <a:r>
              <a:rPr lang="en-US" sz="2400" dirty="0"/>
              <a:t>Calculated commuter inflows and outflows by race and gender​</a:t>
            </a:r>
          </a:p>
          <a:p>
            <a:pPr marL="285750" indent="-285750" fontAlgn="base">
              <a:buFont typeface="Arial" panose="020B0604020202020204" pitchFamily="34" charset="0"/>
              <a:buChar char="•"/>
            </a:pPr>
            <a:r>
              <a:rPr lang="en-US" sz="2400" dirty="0"/>
              <a:t>​Calculated </a:t>
            </a:r>
            <a:r>
              <a:rPr lang="en-US" sz="2400" b="1" dirty="0"/>
              <a:t>labor force by place of work​​​</a:t>
            </a:r>
          </a:p>
        </p:txBody>
      </p:sp>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Employment by Race and Gender</a:t>
            </a:r>
          </a:p>
        </p:txBody>
      </p:sp>
      <p:graphicFrame>
        <p:nvGraphicFramePr>
          <p:cNvPr id="2" name="Diagram 1"/>
          <p:cNvGraphicFramePr/>
          <p:nvPr>
            <p:extLst>
              <p:ext uri="{D42A27DB-BD31-4B8C-83A1-F6EECF244321}">
                <p14:modId xmlns:p14="http://schemas.microsoft.com/office/powerpoint/2010/main" val="2221756642"/>
              </p:ext>
            </p:extLst>
          </p:nvPr>
        </p:nvGraphicFramePr>
        <p:xfrm>
          <a:off x="562762" y="3081479"/>
          <a:ext cx="7214554" cy="146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795806633"/>
              </p:ext>
            </p:extLst>
          </p:nvPr>
        </p:nvGraphicFramePr>
        <p:xfrm>
          <a:off x="562762" y="5445416"/>
          <a:ext cx="7214554" cy="8993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3" name="Group 12"/>
          <p:cNvGrpSpPr/>
          <p:nvPr/>
        </p:nvGrpSpPr>
        <p:grpSpPr>
          <a:xfrm>
            <a:off x="6204503" y="4654783"/>
            <a:ext cx="682462" cy="682462"/>
            <a:chOff x="1960214" y="2183930"/>
            <a:chExt cx="1050805" cy="1050805"/>
          </a:xfrm>
        </p:grpSpPr>
        <p:sp>
          <p:nvSpPr>
            <p:cNvPr id="19" name="Plus 18"/>
            <p:cNvSpPr/>
            <p:nvPr/>
          </p:nvSpPr>
          <p:spPr>
            <a:xfrm>
              <a:off x="1960214" y="2183930"/>
              <a:ext cx="1050805" cy="1050805"/>
            </a:xfrm>
            <a:prstGeom prst="mathPlus">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20" name="Plus 4"/>
            <p:cNvSpPr txBox="1"/>
            <p:nvPr/>
          </p:nvSpPr>
          <p:spPr>
            <a:xfrm>
              <a:off x="2099498" y="2585758"/>
              <a:ext cx="772237" cy="24714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dirty="0"/>
            </a:p>
          </p:txBody>
        </p:sp>
      </p:grpSp>
      <p:grpSp>
        <p:nvGrpSpPr>
          <p:cNvPr id="14" name="Group 13"/>
          <p:cNvGrpSpPr/>
          <p:nvPr/>
        </p:nvGrpSpPr>
        <p:grpSpPr>
          <a:xfrm>
            <a:off x="7874240" y="4654783"/>
            <a:ext cx="682462" cy="682462"/>
            <a:chOff x="5116980" y="2183930"/>
            <a:chExt cx="1050805" cy="1050805"/>
          </a:xfrm>
        </p:grpSpPr>
        <p:sp>
          <p:nvSpPr>
            <p:cNvPr id="15" name="Equal 14"/>
            <p:cNvSpPr/>
            <p:nvPr/>
          </p:nvSpPr>
          <p:spPr>
            <a:xfrm>
              <a:off x="5116980" y="2183930"/>
              <a:ext cx="1050805" cy="1050805"/>
            </a:xfrm>
            <a:prstGeom prst="mathEqual">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18" name="Equal 6"/>
            <p:cNvSpPr txBox="1"/>
            <p:nvPr/>
          </p:nvSpPr>
          <p:spPr>
            <a:xfrm>
              <a:off x="5256264" y="2400396"/>
              <a:ext cx="772237" cy="61787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endParaRPr lang="en-US" sz="4000" kern="1200"/>
            </a:p>
          </p:txBody>
        </p:sp>
      </p:grpSp>
      <p:grpSp>
        <p:nvGrpSpPr>
          <p:cNvPr id="21" name="Group 20"/>
          <p:cNvGrpSpPr/>
          <p:nvPr/>
        </p:nvGrpSpPr>
        <p:grpSpPr>
          <a:xfrm>
            <a:off x="8894544" y="4358277"/>
            <a:ext cx="2586254" cy="1279457"/>
            <a:chOff x="8466918" y="233108"/>
            <a:chExt cx="2445701" cy="1279457"/>
          </a:xfrm>
        </p:grpSpPr>
        <p:sp>
          <p:nvSpPr>
            <p:cNvPr id="22" name="Rounded Rectangle 21"/>
            <p:cNvSpPr/>
            <p:nvPr/>
          </p:nvSpPr>
          <p:spPr>
            <a:xfrm>
              <a:off x="8466918" y="233108"/>
              <a:ext cx="2445701" cy="1279457"/>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3" name="Rounded Rectangle 4"/>
            <p:cNvSpPr txBox="1"/>
            <p:nvPr/>
          </p:nvSpPr>
          <p:spPr>
            <a:xfrm>
              <a:off x="8504392" y="270582"/>
              <a:ext cx="2370753" cy="120450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t>Adjusted “Labor Force by Place of Work” </a:t>
              </a:r>
            </a:p>
          </p:txBody>
        </p:sp>
      </p:grpSp>
    </p:spTree>
    <p:extLst>
      <p:ext uri="{BB962C8B-B14F-4D97-AF65-F5344CB8AC3E}">
        <p14:creationId xmlns:p14="http://schemas.microsoft.com/office/powerpoint/2010/main" val="1649631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4445641"/>
              </a:xfrm>
              <a:prstGeom prst="rect">
                <a:avLst/>
              </a:prstGeom>
              <a:noFill/>
            </p:spPr>
            <p:txBody>
              <a:bodyPr wrap="square" lIns="0" rtlCol="0">
                <a:spAutoFit/>
              </a:bodyPr>
              <a:lstStyle/>
              <a:p>
                <a:pPr marL="342900" indent="-342900">
                  <a:spcAft>
                    <a:spcPts val="600"/>
                  </a:spcAft>
                  <a:buFont typeface="Arial" panose="020B0604020202020204" pitchFamily="34" charset="0"/>
                  <a:buChar char="•"/>
                </a:pPr>
                <a:r>
                  <a:rPr lang="en-US" sz="2400" dirty="0"/>
                  <a:t>Employment by occupation, race, and gender shares are calculated using new national “Occupation Weights” and “Labor Force by Place of Work Shares,” which give the distribution of employment by race and gender within individual occupations and counties. </a:t>
                </a:r>
              </a:p>
              <a:p>
                <a:pPr lvl="1"/>
                <a:endParaRPr lang="en-US" sz="2000" b="1" dirty="0"/>
              </a:p>
              <a:p>
                <a:pPr lvl="1"/>
                <a:r>
                  <a:rPr lang="en-US" sz="2000" b="1" dirty="0"/>
                  <a:t>Calculate the employment by occupation, race and gender shares</a:t>
                </a:r>
              </a:p>
              <a:p>
                <a:pPr lvl="1"/>
                <a:r>
                  <a:rPr lang="en-US" sz="2000" dirty="0"/>
                  <a:t>For region k, demographic group </a:t>
                </a:r>
                <a:r>
                  <a:rPr lang="en-US" sz="2000" dirty="0" err="1"/>
                  <a:t>i</a:t>
                </a:r>
                <a:r>
                  <a:rPr lang="en-US" sz="2000" dirty="0"/>
                  <a:t>, occupation j:</a:t>
                </a:r>
              </a:p>
              <a:p>
                <a:pPr lvl="1"/>
                <a:endParaRPr lang="en-US" sz="2000" dirty="0"/>
              </a:p>
              <a:p>
                <a:pPr lvl="1"/>
                <a14:m>
                  <m:oMathPara xmlns:m="http://schemas.openxmlformats.org/officeDocument/2006/math">
                    <m:oMathParaPr>
                      <m:jc m:val="center"/>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𝐸𝑚𝑝𝑙𝑜𝑦𝑚𝑒𝑛𝑡</m:t>
                          </m:r>
                          <m:r>
                            <a:rPr lang="en-US" sz="2000" i="1">
                              <a:latin typeface="Cambria Math" panose="02040503050406030204" pitchFamily="18" charset="0"/>
                            </a:rPr>
                            <m:t> </m:t>
                          </m:r>
                          <m:r>
                            <a:rPr lang="en-US" sz="2000" i="1">
                              <a:latin typeface="Cambria Math" panose="02040503050406030204" pitchFamily="18" charset="0"/>
                            </a:rPr>
                            <m:t>𝑆h𝑎𝑟𝑒𝑠</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𝐿𝑎𝑏𝑜𝑟</m:t>
                          </m:r>
                          <m:r>
                            <a:rPr lang="en-US" sz="2000" i="1">
                              <a:latin typeface="Cambria Math" panose="02040503050406030204" pitchFamily="18" charset="0"/>
                            </a:rPr>
                            <m:t> </m:t>
                          </m:r>
                          <m:r>
                            <a:rPr lang="en-US" sz="2000" i="1">
                              <a:latin typeface="Cambria Math" panose="02040503050406030204" pitchFamily="18" charset="0"/>
                            </a:rPr>
                            <m:t>𝐹𝑜𝑟𝑐𝑒</m:t>
                          </m:r>
                          <m:r>
                            <a:rPr lang="en-US" sz="2000" i="1">
                              <a:latin typeface="Cambria Math" panose="02040503050406030204" pitchFamily="18" charset="0"/>
                            </a:rPr>
                            <m:t> </m:t>
                          </m:r>
                          <m:r>
                            <a:rPr lang="en-US" sz="2000" i="1">
                              <a:latin typeface="Cambria Math" panose="02040503050406030204" pitchFamily="18" charset="0"/>
                            </a:rPr>
                            <m:t>𝑏𝑦</m:t>
                          </m:r>
                          <m:r>
                            <a:rPr lang="en-US" sz="2000" i="1">
                              <a:latin typeface="Cambria Math" panose="02040503050406030204" pitchFamily="18" charset="0"/>
                            </a:rPr>
                            <m:t> </m:t>
                          </m:r>
                          <m:r>
                            <a:rPr lang="en-US" sz="2000" i="1">
                              <a:latin typeface="Cambria Math" panose="02040503050406030204" pitchFamily="18" charset="0"/>
                            </a:rPr>
                            <m:t>𝑝𝑙𝑎𝑐𝑒</m:t>
                          </m:r>
                          <m:r>
                            <a:rPr lang="en-US" sz="2000" i="1">
                              <a:latin typeface="Cambria Math" panose="02040503050406030204" pitchFamily="18" charset="0"/>
                            </a:rPr>
                            <m:t> </m:t>
                          </m:r>
                          <m:r>
                            <a:rPr lang="en-US" sz="2000" i="1">
                              <a:latin typeface="Cambria Math" panose="02040503050406030204" pitchFamily="18" charset="0"/>
                            </a:rPr>
                            <m:t>𝑜𝑓</m:t>
                          </m:r>
                          <m:r>
                            <a:rPr lang="en-US" sz="2000" i="1">
                              <a:latin typeface="Cambria Math" panose="02040503050406030204" pitchFamily="18" charset="0"/>
                            </a:rPr>
                            <m:t> </m:t>
                          </m:r>
                          <m:r>
                            <a:rPr lang="en-US" sz="2000" i="1">
                              <a:latin typeface="Cambria Math" panose="02040503050406030204" pitchFamily="18" charset="0"/>
                            </a:rPr>
                            <m:t>𝑤𝑜𝑟𝑘</m:t>
                          </m:r>
                          <m:r>
                            <a:rPr lang="en-US" sz="2000" i="1">
                              <a:latin typeface="Cambria Math" panose="02040503050406030204" pitchFamily="18" charset="0"/>
                            </a:rPr>
                            <m:t> </m:t>
                          </m:r>
                          <m:r>
                            <a:rPr lang="en-US" sz="2000" i="1">
                              <a:latin typeface="Cambria Math" panose="02040503050406030204" pitchFamily="18" charset="0"/>
                            </a:rPr>
                            <m:t>𝑠h𝑎𝑟𝑒𝑠</m:t>
                          </m:r>
                        </m:e>
                        <m:sub>
                          <m:r>
                            <a:rPr lang="en-US" sz="2000" i="1">
                              <a:latin typeface="Cambria Math" panose="02040503050406030204" pitchFamily="18" charset="0"/>
                            </a:rPr>
                            <m:t>𝑘</m:t>
                          </m:r>
                          <m:r>
                            <a:rPr lang="en-US" sz="2000" i="1">
                              <a:latin typeface="Cambria Math" panose="02040503050406030204" pitchFamily="18" charset="0"/>
                            </a:rPr>
                            <m:t>,</m:t>
                          </m:r>
                          <m:r>
                            <a:rPr lang="en-US" sz="2000" i="1">
                              <a:latin typeface="Cambria Math" panose="02040503050406030204" pitchFamily="18" charset="0"/>
                            </a:rPr>
                            <m:t>𝑖</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𝑂𝑐𝑐𝑢𝑝𝑎𝑡𝑖𝑜𝑛</m:t>
                          </m:r>
                          <m:r>
                            <a:rPr lang="en-US" sz="2000" i="1">
                              <a:latin typeface="Cambria Math" panose="02040503050406030204" pitchFamily="18" charset="0"/>
                            </a:rPr>
                            <m:t> </m:t>
                          </m:r>
                          <m:r>
                            <a:rPr lang="en-US" sz="2000" i="1">
                              <a:latin typeface="Cambria Math" panose="02040503050406030204" pitchFamily="18" charset="0"/>
                            </a:rPr>
                            <m:t>𝑊𝑒𝑖𝑔h𝑡𝑠</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 </m:t>
                      </m:r>
                    </m:oMath>
                  </m:oMathPara>
                </a14:m>
                <a:endParaRPr lang="en-US" sz="2000" dirty="0"/>
              </a:p>
              <a:p>
                <a:pPr lvl="1"/>
                <a:endParaRPr lang="en-US" sz="2000" dirty="0"/>
              </a:p>
              <a:p>
                <a:pPr lvl="1"/>
                <a:r>
                  <a:rPr lang="en-US" sz="2000" dirty="0"/>
                  <a:t>where:</a:t>
                </a:r>
              </a:p>
              <a:p>
                <a:pPr lvl="1" algn="ctr"/>
                <a:r>
                  <a:rPr lang="en-US" sz="2000" dirty="0"/>
                  <a:t>Demographic group </a:t>
                </a:r>
                <a:r>
                  <a:rPr lang="en-US" sz="2000" dirty="0" err="1"/>
                  <a:t>i</a:t>
                </a:r>
                <a:r>
                  <a:rPr lang="en-US" sz="2000" dirty="0"/>
                  <a:t> = 1,2, ......, 8</a:t>
                </a:r>
              </a:p>
              <a:p>
                <a:pPr lvl="1" algn="ctr"/>
                <a:r>
                  <a:rPr lang="en-US" sz="2000" dirty="0"/>
                  <a:t>Occupation j = 1,2, ......, 95</a:t>
                </a:r>
                <a:endParaRPr lang="en-US" sz="2400" dirty="0"/>
              </a:p>
            </p:txBody>
          </p:sp>
        </mc:Choice>
        <mc:Fallback xmlns="">
          <p:sp>
            <p:nvSpPr>
              <p:cNvPr id="16" name="TextBox 15">
                <a:extLst>
                  <a:ext uri="{FF2B5EF4-FFF2-40B4-BE49-F238E27FC236}">
                    <a16:creationId xmlns:a16="http://schemas.microsoft.com/office/drawing/2014/main" id="{7ED3DF17-AB2A-4FDE-A28D-66C77168BE9A}"/>
                  </a:ext>
                </a:extLst>
              </p:cNvPr>
              <p:cNvSpPr txBox="1">
                <a:spLocks noRot="1" noChangeAspect="1" noMove="1" noResize="1" noEditPoints="1" noAdjustHandles="1" noChangeArrowheads="1" noChangeShapeType="1" noTextEdit="1"/>
              </p:cNvSpPr>
              <p:nvPr/>
            </p:nvSpPr>
            <p:spPr>
              <a:xfrm>
                <a:off x="562761" y="1304711"/>
                <a:ext cx="10918037" cy="4445641"/>
              </a:xfrm>
              <a:prstGeom prst="rect">
                <a:avLst/>
              </a:prstGeom>
              <a:blipFill>
                <a:blip r:embed="rId3"/>
                <a:stretch>
                  <a:fillRect l="-1563" t="-960" r="-670" b="-1646"/>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Employment by Race and Gender</a:t>
            </a:r>
          </a:p>
        </p:txBody>
      </p:sp>
    </p:spTree>
    <p:extLst>
      <p:ext uri="{BB962C8B-B14F-4D97-AF65-F5344CB8AC3E}">
        <p14:creationId xmlns:p14="http://schemas.microsoft.com/office/powerpoint/2010/main" val="19716927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8" y="3769218"/>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Employment </a:t>
            </a:r>
            <a:r>
              <a:rPr lang="en-US" b="1" dirty="0">
                <a:solidFill>
                  <a:schemeClr val="bg1"/>
                </a:solidFill>
                <a:latin typeface="Segoe UI Light" panose="020B0502040204020203" pitchFamily="34" charset="0"/>
                <a:cs typeface="Segoe UI Light" panose="020B0502040204020203" pitchFamily="34" charset="0"/>
              </a:rPr>
              <a:t>by Educational </a:t>
            </a:r>
            <a:r>
              <a:rPr lang="en-US" b="1" dirty="0">
                <a:solidFill>
                  <a:schemeClr val="bg1"/>
                </a:solidFill>
                <a:latin typeface="Segoe UI Light" panose="020B0502040204020203" pitchFamily="34" charset="0"/>
                <a:cs typeface="Segoe UI Light" panose="020B0502040204020203" pitchFamily="34" charset="0"/>
              </a:rPr>
              <a:t>Attainment</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A5CA18DA-04FB-4196-A4D2-B01F8A7AA339}"/>
              </a:ext>
            </a:extLst>
          </p:cNvPr>
          <p:cNvSpPr/>
          <p:nvPr/>
        </p:nvSpPr>
        <p:spPr>
          <a:xfrm>
            <a:off x="1285560" y="250786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6" name="Rectangle 5">
            <a:extLst>
              <a:ext uri="{FF2B5EF4-FFF2-40B4-BE49-F238E27FC236}">
                <a16:creationId xmlns:a16="http://schemas.microsoft.com/office/drawing/2014/main" id="{F0C30E94-B83B-409B-919A-E1FD59AAAEB0}"/>
              </a:ext>
            </a:extLst>
          </p:cNvPr>
          <p:cNvSpPr/>
          <p:nvPr/>
        </p:nvSpPr>
        <p:spPr>
          <a:xfrm>
            <a:off x="1285560" y="18731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 </a:t>
            </a:r>
          </a:p>
        </p:txBody>
      </p:sp>
      <p:sp>
        <p:nvSpPr>
          <p:cNvPr id="7" name="Rectangle 6">
            <a:extLst>
              <a:ext uri="{FF2B5EF4-FFF2-40B4-BE49-F238E27FC236}">
                <a16:creationId xmlns:a16="http://schemas.microsoft.com/office/drawing/2014/main" id="{E608611A-508E-4925-B8D8-09DA03F0FEA8}"/>
              </a:ext>
            </a:extLst>
          </p:cNvPr>
          <p:cNvSpPr/>
          <p:nvPr/>
        </p:nvSpPr>
        <p:spPr>
          <a:xfrm>
            <a:off x="1285558" y="50397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Model Simulation</a:t>
            </a:r>
          </a:p>
        </p:txBody>
      </p:sp>
      <p:sp>
        <p:nvSpPr>
          <p:cNvPr id="8" name="Rectangle 7">
            <a:extLst>
              <a:ext uri="{FF2B5EF4-FFF2-40B4-BE49-F238E27FC236}">
                <a16:creationId xmlns:a16="http://schemas.microsoft.com/office/drawing/2014/main" id="{03D508A7-A3F8-431B-9F99-A3A0A3FF9D34}"/>
              </a:ext>
            </a:extLst>
          </p:cNvPr>
          <p:cNvSpPr/>
          <p:nvPr/>
        </p:nvSpPr>
        <p:spPr>
          <a:xfrm>
            <a:off x="1285561" y="313957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58" y="440397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Prices by Income Level</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3802234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1938992"/>
          </a:xfrm>
          <a:prstGeom prst="rect">
            <a:avLst/>
          </a:prstGeom>
          <a:noFill/>
        </p:spPr>
        <p:txBody>
          <a:bodyPr wrap="square" lIns="0" rtlCol="0">
            <a:spAutoFit/>
          </a:bodyPr>
          <a:lstStyle/>
          <a:p>
            <a:pPr marL="285750" indent="-285750" fontAlgn="base">
              <a:buFont typeface="Arial" panose="020B0604020202020204" pitchFamily="34" charset="0"/>
              <a:buChar char="•"/>
            </a:pPr>
            <a:r>
              <a:rPr lang="en-US" sz="2400" dirty="0"/>
              <a:t>Calculated number of new jobs created that do not require college education by multiplying </a:t>
            </a:r>
            <a:r>
              <a:rPr lang="en-US" sz="2400" b="1" dirty="0"/>
              <a:t>employment by occupation </a:t>
            </a:r>
            <a:r>
              <a:rPr lang="en-US" sz="2400" dirty="0"/>
              <a:t>by </a:t>
            </a:r>
            <a:r>
              <a:rPr lang="en-US" sz="2400" b="1" dirty="0"/>
              <a:t>percentage of educational attainment by occupation</a:t>
            </a:r>
            <a:r>
              <a:rPr lang="en-US" sz="2400" dirty="0"/>
              <a:t>, from BLS data​​</a:t>
            </a:r>
          </a:p>
          <a:p>
            <a:pPr marL="285750" indent="-285750" fontAlgn="base">
              <a:buFont typeface="Arial" panose="020B0604020202020204" pitchFamily="34" charset="0"/>
              <a:buChar char="•"/>
            </a:pPr>
            <a:r>
              <a:rPr lang="en-US" sz="2400" dirty="0"/>
              <a:t>Aggregated educational levels to create summary of occupations by “Bachelor’s degree and above” and “no Bachelor’s degree”​</a:t>
            </a:r>
          </a:p>
        </p:txBody>
      </p:sp>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Employment by Educational Attainment</a:t>
            </a:r>
          </a:p>
        </p:txBody>
      </p:sp>
      <p:graphicFrame>
        <p:nvGraphicFramePr>
          <p:cNvPr id="2" name="Diagram 1"/>
          <p:cNvGraphicFramePr/>
          <p:nvPr>
            <p:extLst>
              <p:ext uri="{D42A27DB-BD31-4B8C-83A1-F6EECF244321}">
                <p14:modId xmlns:p14="http://schemas.microsoft.com/office/powerpoint/2010/main" val="4114623124"/>
              </p:ext>
            </p:extLst>
          </p:nvPr>
        </p:nvGraphicFramePr>
        <p:xfrm>
          <a:off x="562761" y="3727961"/>
          <a:ext cx="7165395" cy="107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oup 10"/>
          <p:cNvGrpSpPr/>
          <p:nvPr/>
        </p:nvGrpSpPr>
        <p:grpSpPr>
          <a:xfrm>
            <a:off x="8957912" y="4521570"/>
            <a:ext cx="2586254" cy="1279457"/>
            <a:chOff x="8466918" y="233108"/>
            <a:chExt cx="2445701" cy="1279457"/>
          </a:xfrm>
        </p:grpSpPr>
        <p:sp>
          <p:nvSpPr>
            <p:cNvPr id="12" name="Rounded Rectangle 11"/>
            <p:cNvSpPr/>
            <p:nvPr/>
          </p:nvSpPr>
          <p:spPr>
            <a:xfrm>
              <a:off x="8466918" y="233108"/>
              <a:ext cx="2445701" cy="1279457"/>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3" name="Rounded Rectangle 4"/>
            <p:cNvSpPr txBox="1"/>
            <p:nvPr/>
          </p:nvSpPr>
          <p:spPr>
            <a:xfrm>
              <a:off x="8504392" y="270582"/>
              <a:ext cx="2370753" cy="1204509"/>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dirty="0"/>
                <a:t>Employment by educational attainment</a:t>
              </a:r>
              <a:endParaRPr lang="en-US" sz="1800" b="1" kern="1200" dirty="0"/>
            </a:p>
          </p:txBody>
        </p:sp>
      </p:grpSp>
      <p:grpSp>
        <p:nvGrpSpPr>
          <p:cNvPr id="19" name="Group 18"/>
          <p:cNvGrpSpPr/>
          <p:nvPr/>
        </p:nvGrpSpPr>
        <p:grpSpPr>
          <a:xfrm>
            <a:off x="4672410" y="5522242"/>
            <a:ext cx="3055746" cy="1072396"/>
            <a:chOff x="4106518" y="0"/>
            <a:chExt cx="3055746" cy="1072396"/>
          </a:xfrm>
        </p:grpSpPr>
        <p:sp>
          <p:nvSpPr>
            <p:cNvPr id="20" name="Rounded Rectangle 19"/>
            <p:cNvSpPr/>
            <p:nvPr/>
          </p:nvSpPr>
          <p:spPr>
            <a:xfrm>
              <a:off x="4106518" y="0"/>
              <a:ext cx="3055746" cy="1072396"/>
            </a:xfrm>
            <a:prstGeom prst="roundRect">
              <a:avLst>
                <a:gd name="adj" fmla="val 10000"/>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21" name="Rounded Rectangle 4"/>
            <p:cNvSpPr txBox="1"/>
            <p:nvPr/>
          </p:nvSpPr>
          <p:spPr>
            <a:xfrm>
              <a:off x="4137927" y="31409"/>
              <a:ext cx="2992928" cy="100957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dirty="0"/>
                <a:t>Percentage of educational attainment by Occupation</a:t>
              </a:r>
            </a:p>
          </p:txBody>
        </p:sp>
      </p:grpSp>
      <p:grpSp>
        <p:nvGrpSpPr>
          <p:cNvPr id="25" name="Group 24"/>
          <p:cNvGrpSpPr/>
          <p:nvPr/>
        </p:nvGrpSpPr>
        <p:grpSpPr>
          <a:xfrm>
            <a:off x="8032485" y="4861621"/>
            <a:ext cx="630161" cy="599353"/>
            <a:chOff x="3455755" y="267215"/>
            <a:chExt cx="459872" cy="537964"/>
          </a:xfrm>
        </p:grpSpPr>
        <p:sp>
          <p:nvSpPr>
            <p:cNvPr id="26" name="Right Arrow 25"/>
            <p:cNvSpPr/>
            <p:nvPr/>
          </p:nvSpPr>
          <p:spPr>
            <a:xfrm>
              <a:off x="3455755" y="267215"/>
              <a:ext cx="459872" cy="537964"/>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27" name="Right Arrow 4"/>
            <p:cNvSpPr txBox="1"/>
            <p:nvPr/>
          </p:nvSpPr>
          <p:spPr>
            <a:xfrm>
              <a:off x="3455755" y="374808"/>
              <a:ext cx="321910" cy="32277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sp>
        <p:nvSpPr>
          <p:cNvPr id="3" name="TextBox 2"/>
          <p:cNvSpPr txBox="1"/>
          <p:nvPr/>
        </p:nvSpPr>
        <p:spPr>
          <a:xfrm>
            <a:off x="5896736" y="4776579"/>
            <a:ext cx="607094" cy="769441"/>
          </a:xfrm>
          <a:prstGeom prst="rect">
            <a:avLst/>
          </a:prstGeom>
          <a:noFill/>
        </p:spPr>
        <p:txBody>
          <a:bodyPr wrap="square" rtlCol="0">
            <a:spAutoFit/>
          </a:bodyPr>
          <a:lstStyle/>
          <a:p>
            <a:pPr algn="ctr"/>
            <a:r>
              <a:rPr lang="en-US" sz="4400" b="1" dirty="0">
                <a:solidFill>
                  <a:srgbClr val="C5ABAC"/>
                </a:solidFill>
                <a:effectLst>
                  <a:outerShdw blurRad="50800" dist="38100" dir="2700000" algn="tl" rotWithShape="0">
                    <a:prstClr val="black">
                      <a:alpha val="40000"/>
                    </a:prstClr>
                  </a:outerShdw>
                </a:effectLst>
              </a:rPr>
              <a:t>&amp;</a:t>
            </a:r>
            <a:endParaRPr lang="en-US" b="1" dirty="0">
              <a:solidFill>
                <a:srgbClr val="C5ABAC"/>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0618704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4099327"/>
              </a:xfrm>
              <a:prstGeom prst="rect">
                <a:avLst/>
              </a:prstGeom>
              <a:noFill/>
            </p:spPr>
            <p:txBody>
              <a:bodyPr wrap="square" lIns="0" rtlCol="0">
                <a:spAutoFit/>
              </a:bodyPr>
              <a:lstStyle/>
              <a:p>
                <a:r>
                  <a:rPr lang="en-US" sz="2000" b="1" dirty="0" smtClean="0"/>
                  <a:t>Step 1: Calculate the employment by educational attainment and occupation.</a:t>
                </a:r>
              </a:p>
              <a:p>
                <a:r>
                  <a:rPr lang="en-US" sz="2000" dirty="0"/>
                  <a:t>For educational attainment </a:t>
                </a:r>
                <a:r>
                  <a:rPr lang="en-US" sz="2000" dirty="0" err="1"/>
                  <a:t>i</a:t>
                </a:r>
                <a:r>
                  <a:rPr lang="en-US" sz="2000" dirty="0"/>
                  <a:t>, </a:t>
                </a:r>
                <a:r>
                  <a:rPr lang="en-US" sz="2000" dirty="0" smtClean="0"/>
                  <a:t>occupation j of the total J occupations:</a:t>
                </a:r>
                <a:endParaRPr lang="en-US" sz="200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𝐸𝑚𝑝𝑙𝑜𝑦𝑚𝑒𝑛𝑡</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𝑂𝑐𝑐𝑢𝑝𝑎𝑡𝑖𝑛𝑎𝑙</m:t>
                          </m:r>
                          <m:r>
                            <a:rPr lang="en-US" sz="2000" i="1">
                              <a:latin typeface="Cambria Math" panose="02040503050406030204" pitchFamily="18" charset="0"/>
                            </a:rPr>
                            <m:t> </m:t>
                          </m:r>
                          <m:r>
                            <a:rPr lang="en-US" sz="2000" i="1">
                              <a:latin typeface="Cambria Math" panose="02040503050406030204" pitchFamily="18" charset="0"/>
                            </a:rPr>
                            <m:t>𝐸𝑚𝑝𝑙𝑜𝑦𝑚𝑒𝑛𝑡</m:t>
                          </m:r>
                        </m:e>
                        <m:sub>
                          <m:r>
                            <a:rPr lang="en-US" sz="2000" i="1">
                              <a:latin typeface="Cambria Math" panose="02040503050406030204" pitchFamily="18" charset="0"/>
                            </a:rPr>
                            <m:t>𝑗</m:t>
                          </m:r>
                        </m:sub>
                      </m:sSub>
                      <m:r>
                        <a:rPr lang="en-US" sz="2000" i="1">
                          <a:latin typeface="Cambria Math" panose="02040503050406030204" pitchFamily="18" charset="0"/>
                        </a:rPr>
                        <m:t>∗ </m:t>
                      </m:r>
                      <m:sSub>
                        <m:sSubPr>
                          <m:ctrlPr>
                            <a:rPr lang="en-US" sz="2000" i="1">
                              <a:latin typeface="Cambria Math" panose="02040503050406030204" pitchFamily="18" charset="0"/>
                            </a:rPr>
                          </m:ctrlPr>
                        </m:sSubPr>
                        <m:e>
                          <m:r>
                            <a:rPr lang="en-US" sz="2000" i="1">
                              <a:latin typeface="Cambria Math" panose="02040503050406030204" pitchFamily="18" charset="0"/>
                            </a:rPr>
                            <m:t>𝐸𝑑𝑢𝑐𝑎𝑡𝑖𝑜𝑛𝑎𝑙</m:t>
                          </m:r>
                          <m:r>
                            <a:rPr lang="en-US" sz="2000" i="1">
                              <a:latin typeface="Cambria Math" panose="02040503050406030204" pitchFamily="18" charset="0"/>
                            </a:rPr>
                            <m:t> </m:t>
                          </m:r>
                          <m:r>
                            <a:rPr lang="en-US" sz="2000" i="1">
                              <a:latin typeface="Cambria Math" panose="02040503050406030204" pitchFamily="18" charset="0"/>
                            </a:rPr>
                            <m:t>𝐴𝑡𝑡𝑎𝑖𝑛𝑚𝑒𝑛𝑡</m:t>
                          </m:r>
                          <m:r>
                            <a:rPr lang="en-US" sz="2000" i="1">
                              <a:latin typeface="Cambria Math" panose="02040503050406030204" pitchFamily="18" charset="0"/>
                            </a:rPr>
                            <m:t> </m:t>
                          </m:r>
                          <m:r>
                            <a:rPr lang="en-US" sz="2000" i="1">
                              <a:latin typeface="Cambria Math" panose="02040503050406030204" pitchFamily="18" charset="0"/>
                            </a:rPr>
                            <m:t>𝑊𝑒𝑖𝑔h𝑡𝑠</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r>
                        <a:rPr lang="en-US" sz="2000" i="1">
                          <a:latin typeface="Cambria Math" panose="02040503050406030204" pitchFamily="18" charset="0"/>
                        </a:rPr>
                        <m:t> </m:t>
                      </m:r>
                    </m:oMath>
                  </m:oMathPara>
                </a14:m>
                <a:endParaRPr lang="en-US" sz="2000" dirty="0"/>
              </a:p>
              <a:p>
                <a:r>
                  <a:rPr lang="en-US" sz="2000" i="1" dirty="0" smtClean="0">
                    <a:latin typeface="Cambria Math" panose="02040503050406030204" pitchFamily="18" charset="0"/>
                  </a:rPr>
                  <a:t>where</a:t>
                </a:r>
                <a:endParaRPr lang="en-US" sz="2000" i="1" dirty="0">
                  <a:latin typeface="Cambria Math" panose="02040503050406030204" pitchFamily="18" charset="0"/>
                </a:endParaRPr>
              </a:p>
              <a:p>
                <a:pPr algn="ctr"/>
                <a:r>
                  <a:rPr lang="en-US" sz="2000" i="1" dirty="0" err="1">
                    <a:latin typeface="Cambria Math" panose="02040503050406030204" pitchFamily="18" charset="0"/>
                  </a:rPr>
                  <a:t>i</a:t>
                </a:r>
                <a:r>
                  <a:rPr lang="en-US" sz="2000" i="1" dirty="0">
                    <a:latin typeface="Cambria Math" panose="02040503050406030204" pitchFamily="18" charset="0"/>
                  </a:rPr>
                  <a:t> </a:t>
                </a:r>
                <a:r>
                  <a:rPr lang="en-US" sz="2000" i="1" dirty="0">
                    <a:latin typeface="Cambria Math" panose="02040503050406030204" pitchFamily="18" charset="0"/>
                  </a:rPr>
                  <a:t>= 1,2, ......, </a:t>
                </a:r>
                <a:r>
                  <a:rPr lang="en-US" sz="2000" i="1" dirty="0">
                    <a:latin typeface="Cambria Math" panose="02040503050406030204" pitchFamily="18" charset="0"/>
                  </a:rPr>
                  <a:t>7, j </a:t>
                </a:r>
                <a:r>
                  <a:rPr lang="en-US" sz="2000" i="1" dirty="0">
                    <a:latin typeface="Cambria Math" panose="02040503050406030204" pitchFamily="18" charset="0"/>
                  </a:rPr>
                  <a:t>= 1,2, ......, </a:t>
                </a:r>
                <a:r>
                  <a:rPr lang="en-US" sz="2000" i="1" dirty="0">
                    <a:latin typeface="Cambria Math" panose="02040503050406030204" pitchFamily="18" charset="0"/>
                  </a:rPr>
                  <a:t>J,</a:t>
                </a:r>
                <a:endParaRPr lang="en-US" sz="2000" i="1" dirty="0">
                  <a:latin typeface="Cambria Math" panose="02040503050406030204" pitchFamily="18" charset="0"/>
                </a:endParaRPr>
              </a:p>
              <a:p>
                <a:endParaRPr lang="en-US" sz="2000" dirty="0"/>
              </a:p>
              <a:p>
                <a:r>
                  <a:rPr lang="en-US" sz="2000" b="1" dirty="0"/>
                  <a:t>Step 2: Calculate the employment by educational attainment.</a:t>
                </a:r>
              </a:p>
              <a:p>
                <a:r>
                  <a:rPr lang="en-US" sz="2000" dirty="0"/>
                  <a:t>For educational attainment </a:t>
                </a:r>
                <a:r>
                  <a:rPr lang="en-US" sz="2000" dirty="0" err="1" smtClean="0"/>
                  <a:t>i</a:t>
                </a:r>
                <a:r>
                  <a:rPr lang="en-US" sz="2000" dirty="0" smtClean="0"/>
                  <a:t>, </a:t>
                </a:r>
                <a:r>
                  <a:rPr lang="en-US" sz="2000" dirty="0"/>
                  <a:t>occupation </a:t>
                </a:r>
                <a:r>
                  <a:rPr lang="en-US" sz="2000" dirty="0" smtClean="0"/>
                  <a:t>j </a:t>
                </a:r>
                <a:r>
                  <a:rPr lang="en-US" sz="2000" dirty="0"/>
                  <a:t>of the total J </a:t>
                </a:r>
                <a:r>
                  <a:rPr lang="en-US" sz="2000" dirty="0" smtClean="0"/>
                  <a:t>occupations:</a:t>
                </a:r>
                <a:endParaRPr lang="en-US" sz="2000" dirty="0"/>
              </a:p>
              <a:p>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𝐸𝑚𝑝𝑙𝑜𝑦𝑚𝑒𝑛𝑡</m:t>
                          </m:r>
                        </m:e>
                        <m:sub>
                          <m:r>
                            <a:rPr lang="en-US" sz="2000" i="1">
                              <a:latin typeface="Cambria Math" panose="02040503050406030204" pitchFamily="18" charset="0"/>
                            </a:rPr>
                            <m:t>𝑖</m:t>
                          </m:r>
                        </m:sub>
                      </m:sSub>
                      <m:r>
                        <a:rPr lang="en-US" sz="2000" i="1">
                          <a:latin typeface="Cambria Math" panose="02040503050406030204" pitchFamily="18" charset="0"/>
                        </a:rPr>
                        <m:t>=</m:t>
                      </m:r>
                      <m:nary>
                        <m:naryPr>
                          <m:chr m:val="∑"/>
                          <m:grow m:val="on"/>
                          <m:ctrlPr>
                            <a:rPr lang="en-US" sz="2000" i="1">
                              <a:latin typeface="Cambria Math" panose="02040503050406030204" pitchFamily="18" charset="0"/>
                            </a:rPr>
                          </m:ctrlPr>
                        </m:naryPr>
                        <m:sub>
                          <m:r>
                            <a:rPr lang="en-US" sz="2000" i="1">
                              <a:latin typeface="Cambria Math" panose="02040503050406030204" pitchFamily="18" charset="0"/>
                            </a:rPr>
                            <m:t>𝑗</m:t>
                          </m:r>
                          <m:r>
                            <a:rPr lang="en-US" sz="2000" i="1">
                              <a:latin typeface="Cambria Math" panose="02040503050406030204" pitchFamily="18" charset="0"/>
                            </a:rPr>
                            <m:t>=1</m:t>
                          </m:r>
                        </m:sub>
                        <m:sup>
                          <m:r>
                            <a:rPr lang="en-US" sz="2000" b="0" i="1" smtClean="0">
                              <a:latin typeface="Cambria Math" panose="02040503050406030204" pitchFamily="18" charset="0"/>
                            </a:rPr>
                            <m:t>𝐽</m:t>
                          </m:r>
                        </m:sup>
                        <m:e>
                          <m:sSub>
                            <m:sSubPr>
                              <m:ctrlPr>
                                <a:rPr lang="en-US" sz="2000" i="1">
                                  <a:latin typeface="Cambria Math" panose="02040503050406030204" pitchFamily="18" charset="0"/>
                                </a:rPr>
                              </m:ctrlPr>
                            </m:sSubPr>
                            <m:e>
                              <m:r>
                                <a:rPr lang="en-US" sz="2000" i="1">
                                  <a:latin typeface="Cambria Math" panose="02040503050406030204" pitchFamily="18" charset="0"/>
                                </a:rPr>
                                <m:t>𝐸𝑚𝑝𝑙𝑜𝑦𝑚𝑒𝑛𝑡</m:t>
                              </m:r>
                            </m:e>
                            <m:sub>
                              <m:r>
                                <a:rPr lang="en-US" sz="2000" i="1">
                                  <a:latin typeface="Cambria Math" panose="02040503050406030204" pitchFamily="18" charset="0"/>
                                </a:rPr>
                                <m:t>𝑖</m:t>
                              </m:r>
                              <m:r>
                                <a:rPr lang="en-US" sz="2000" i="1">
                                  <a:latin typeface="Cambria Math" panose="02040503050406030204" pitchFamily="18" charset="0"/>
                                </a:rPr>
                                <m:t>,</m:t>
                              </m:r>
                              <m:r>
                                <a:rPr lang="en-US" sz="2000" i="1">
                                  <a:latin typeface="Cambria Math" panose="02040503050406030204" pitchFamily="18" charset="0"/>
                                </a:rPr>
                                <m:t>𝑗</m:t>
                              </m:r>
                            </m:sub>
                          </m:sSub>
                        </m:e>
                      </m:nary>
                      <m:r>
                        <a:rPr lang="en-US" sz="2000" i="1">
                          <a:latin typeface="Cambria Math" panose="02040503050406030204" pitchFamily="18" charset="0"/>
                        </a:rPr>
                        <m:t> </m:t>
                      </m:r>
                    </m:oMath>
                  </m:oMathPara>
                </a14:m>
                <a:endParaRPr lang="en-US" sz="2000" dirty="0"/>
              </a:p>
              <a:p>
                <a:r>
                  <a:rPr lang="en-US" sz="2000" i="1" dirty="0" smtClean="0">
                    <a:latin typeface="Cambria Math" panose="02040503050406030204" pitchFamily="18" charset="0"/>
                  </a:rPr>
                  <a:t>where</a:t>
                </a:r>
                <a:endParaRPr lang="en-US" sz="2000" i="1" dirty="0">
                  <a:latin typeface="Cambria Math" panose="02040503050406030204" pitchFamily="18" charset="0"/>
                </a:endParaRPr>
              </a:p>
              <a:p>
                <a:pPr algn="ctr"/>
                <a:r>
                  <a:rPr lang="en-US" sz="2000" i="1" dirty="0" err="1">
                    <a:latin typeface="Cambria Math" panose="02040503050406030204" pitchFamily="18" charset="0"/>
                  </a:rPr>
                  <a:t>i</a:t>
                </a:r>
                <a:r>
                  <a:rPr lang="en-US" sz="2000" i="1" dirty="0">
                    <a:latin typeface="Cambria Math" panose="02040503050406030204" pitchFamily="18" charset="0"/>
                  </a:rPr>
                  <a:t> </a:t>
                </a:r>
                <a:r>
                  <a:rPr lang="en-US" sz="2000" i="1" dirty="0">
                    <a:latin typeface="Cambria Math" panose="02040503050406030204" pitchFamily="18" charset="0"/>
                  </a:rPr>
                  <a:t>= 1,2, ......, </a:t>
                </a:r>
                <a:r>
                  <a:rPr lang="en-US" sz="2000" i="1" dirty="0">
                    <a:latin typeface="Cambria Math" panose="02040503050406030204" pitchFamily="18" charset="0"/>
                  </a:rPr>
                  <a:t>7, j </a:t>
                </a:r>
                <a:r>
                  <a:rPr lang="en-US" sz="2000" i="1" dirty="0">
                    <a:latin typeface="Cambria Math" panose="02040503050406030204" pitchFamily="18" charset="0"/>
                  </a:rPr>
                  <a:t>= 1,2, ......, J</a:t>
                </a:r>
              </a:p>
            </p:txBody>
          </p:sp>
        </mc:Choice>
        <mc:Fallback>
          <p:sp>
            <p:nvSpPr>
              <p:cNvPr id="16" name="TextBox 15">
                <a:extLst>
                  <a:ext uri="{FF2B5EF4-FFF2-40B4-BE49-F238E27FC236}">
                    <a16:creationId xmlns:a16="http://schemas.microsoft.com/office/drawing/2014/main" id="{7ED3DF17-AB2A-4FDE-A28D-66C77168BE9A}"/>
                  </a:ext>
                </a:extLst>
              </p:cNvPr>
              <p:cNvSpPr txBox="1">
                <a:spLocks noRot="1" noChangeAspect="1" noMove="1" noResize="1" noEditPoints="1" noAdjustHandles="1" noChangeArrowheads="1" noChangeShapeType="1" noTextEdit="1"/>
              </p:cNvSpPr>
              <p:nvPr/>
            </p:nvSpPr>
            <p:spPr>
              <a:xfrm>
                <a:off x="562761" y="1304711"/>
                <a:ext cx="10918037" cy="4099327"/>
              </a:xfrm>
              <a:prstGeom prst="rect">
                <a:avLst/>
              </a:prstGeom>
              <a:blipFill>
                <a:blip r:embed="rId3"/>
                <a:stretch>
                  <a:fillRect l="-1396" t="-595" b="-1637"/>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Employment by Educational Attainment</a:t>
            </a:r>
          </a:p>
        </p:txBody>
      </p:sp>
    </p:spTree>
    <p:extLst>
      <p:ext uri="{BB962C8B-B14F-4D97-AF65-F5344CB8AC3E}">
        <p14:creationId xmlns:p14="http://schemas.microsoft.com/office/powerpoint/2010/main" val="12931238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9" y="4399283"/>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Prices </a:t>
            </a:r>
            <a:r>
              <a:rPr lang="en-US" b="1" dirty="0">
                <a:solidFill>
                  <a:schemeClr val="bg1"/>
                </a:solidFill>
                <a:latin typeface="Segoe UI Light" panose="020B0502040204020203" pitchFamily="34" charset="0"/>
                <a:cs typeface="Segoe UI Light" panose="020B0502040204020203" pitchFamily="34" charset="0"/>
              </a:rPr>
              <a:t>by Income </a:t>
            </a:r>
            <a:r>
              <a:rPr lang="en-US" b="1" dirty="0" smtClean="0">
                <a:solidFill>
                  <a:schemeClr val="bg1"/>
                </a:solidFill>
                <a:latin typeface="Segoe UI Light" panose="020B0502040204020203" pitchFamily="34" charset="0"/>
                <a:cs typeface="Segoe UI Light" panose="020B0502040204020203" pitchFamily="34" charset="0"/>
              </a:rPr>
              <a:t>Level</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A5CA18DA-04FB-4196-A4D2-B01F8A7AA339}"/>
              </a:ext>
            </a:extLst>
          </p:cNvPr>
          <p:cNvSpPr/>
          <p:nvPr/>
        </p:nvSpPr>
        <p:spPr>
          <a:xfrm>
            <a:off x="1285560" y="250786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6" name="Rectangle 5">
            <a:extLst>
              <a:ext uri="{FF2B5EF4-FFF2-40B4-BE49-F238E27FC236}">
                <a16:creationId xmlns:a16="http://schemas.microsoft.com/office/drawing/2014/main" id="{F0C30E94-B83B-409B-919A-E1FD59AAAEB0}"/>
              </a:ext>
            </a:extLst>
          </p:cNvPr>
          <p:cNvSpPr/>
          <p:nvPr/>
        </p:nvSpPr>
        <p:spPr>
          <a:xfrm>
            <a:off x="1285560" y="18731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 </a:t>
            </a:r>
          </a:p>
        </p:txBody>
      </p:sp>
      <p:sp>
        <p:nvSpPr>
          <p:cNvPr id="7" name="Rectangle 6">
            <a:extLst>
              <a:ext uri="{FF2B5EF4-FFF2-40B4-BE49-F238E27FC236}">
                <a16:creationId xmlns:a16="http://schemas.microsoft.com/office/drawing/2014/main" id="{E608611A-508E-4925-B8D8-09DA03F0FEA8}"/>
              </a:ext>
            </a:extLst>
          </p:cNvPr>
          <p:cNvSpPr/>
          <p:nvPr/>
        </p:nvSpPr>
        <p:spPr>
          <a:xfrm>
            <a:off x="1285558" y="50397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Model Simulation</a:t>
            </a:r>
          </a:p>
        </p:txBody>
      </p:sp>
      <p:sp>
        <p:nvSpPr>
          <p:cNvPr id="8" name="Rectangle 7">
            <a:extLst>
              <a:ext uri="{FF2B5EF4-FFF2-40B4-BE49-F238E27FC236}">
                <a16:creationId xmlns:a16="http://schemas.microsoft.com/office/drawing/2014/main" id="{03D508A7-A3F8-431B-9F99-A3A0A3FF9D34}"/>
              </a:ext>
            </a:extLst>
          </p:cNvPr>
          <p:cNvSpPr/>
          <p:nvPr/>
        </p:nvSpPr>
        <p:spPr>
          <a:xfrm>
            <a:off x="1285561" y="313957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62" y="377226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318779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7" y="1248824"/>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Introduction </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A5CA18DA-04FB-4196-A4D2-B01F8A7AA339}"/>
              </a:ext>
            </a:extLst>
          </p:cNvPr>
          <p:cNvSpPr/>
          <p:nvPr/>
        </p:nvSpPr>
        <p:spPr>
          <a:xfrm>
            <a:off x="1285557" y="31416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6" name="Rectangle 5">
            <a:extLst>
              <a:ext uri="{FF2B5EF4-FFF2-40B4-BE49-F238E27FC236}">
                <a16:creationId xmlns:a16="http://schemas.microsoft.com/office/drawing/2014/main" id="{F0C30E94-B83B-409B-919A-E1FD59AAAEB0}"/>
              </a:ext>
            </a:extLst>
          </p:cNvPr>
          <p:cNvSpPr/>
          <p:nvPr/>
        </p:nvSpPr>
        <p:spPr>
          <a:xfrm>
            <a:off x="1277335" y="25081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7" name="Rectangle 6">
            <a:extLst>
              <a:ext uri="{FF2B5EF4-FFF2-40B4-BE49-F238E27FC236}">
                <a16:creationId xmlns:a16="http://schemas.microsoft.com/office/drawing/2014/main" id="{E608611A-508E-4925-B8D8-09DA03F0FEA8}"/>
              </a:ext>
            </a:extLst>
          </p:cNvPr>
          <p:cNvSpPr/>
          <p:nvPr/>
        </p:nvSpPr>
        <p:spPr>
          <a:xfrm>
            <a:off x="1285558" y="50397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Model Simulation</a:t>
            </a:r>
          </a:p>
        </p:txBody>
      </p:sp>
      <p:sp>
        <p:nvSpPr>
          <p:cNvPr id="8" name="Rectangle 7">
            <a:extLst>
              <a:ext uri="{FF2B5EF4-FFF2-40B4-BE49-F238E27FC236}">
                <a16:creationId xmlns:a16="http://schemas.microsoft.com/office/drawing/2014/main" id="{03D508A7-A3F8-431B-9F99-A3A0A3FF9D34}"/>
              </a:ext>
            </a:extLst>
          </p:cNvPr>
          <p:cNvSpPr/>
          <p:nvPr/>
        </p:nvSpPr>
        <p:spPr>
          <a:xfrm>
            <a:off x="1285557" y="376974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58" y="440397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Prices by Income Level</a:t>
            </a:r>
          </a:p>
        </p:txBody>
      </p:sp>
      <p:sp>
        <p:nvSpPr>
          <p:cNvPr id="10" name="Rectangle 9">
            <a:extLst>
              <a:ext uri="{FF2B5EF4-FFF2-40B4-BE49-F238E27FC236}">
                <a16:creationId xmlns:a16="http://schemas.microsoft.com/office/drawing/2014/main" id="{E608611A-508E-4925-B8D8-09DA03F0FEA8}"/>
              </a:ext>
            </a:extLst>
          </p:cNvPr>
          <p:cNvSpPr/>
          <p:nvPr/>
        </p:nvSpPr>
        <p:spPr>
          <a:xfrm>
            <a:off x="1285557" y="1880009"/>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a:t>
            </a:r>
          </a:p>
        </p:txBody>
      </p:sp>
    </p:spTree>
    <p:extLst>
      <p:ext uri="{BB962C8B-B14F-4D97-AF65-F5344CB8AC3E}">
        <p14:creationId xmlns:p14="http://schemas.microsoft.com/office/powerpoint/2010/main" val="3000884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2308324"/>
          </a:xfrm>
          <a:prstGeom prst="rect">
            <a:avLst/>
          </a:prstGeom>
          <a:noFill/>
        </p:spPr>
        <p:txBody>
          <a:bodyPr wrap="square" lIns="0" rtlCol="0">
            <a:spAutoFit/>
          </a:bodyPr>
          <a:lstStyle/>
          <a:p>
            <a:pPr marL="342900" indent="-342900" fontAlgn="base">
              <a:buFont typeface="Arial" panose="020B0604020202020204" pitchFamily="34" charset="0"/>
              <a:buChar char="•"/>
            </a:pPr>
            <a:r>
              <a:rPr lang="en-US" sz="2400" dirty="0"/>
              <a:t>C</a:t>
            </a:r>
            <a:r>
              <a:rPr lang="en-US" sz="2400" dirty="0" smtClean="0"/>
              <a:t>alculated </a:t>
            </a:r>
            <a:r>
              <a:rPr lang="en-US" sz="2400" dirty="0"/>
              <a:t>as the weighted average of Consumption Commodity Prices for each income </a:t>
            </a:r>
            <a:r>
              <a:rPr lang="en-US" sz="2400" dirty="0"/>
              <a:t>group (</a:t>
            </a:r>
            <a:r>
              <a:rPr lang="en-US" sz="2400" dirty="0"/>
              <a:t>either quintiles or eight income ranges). </a:t>
            </a:r>
            <a:endParaRPr lang="en-US" sz="2400" dirty="0"/>
          </a:p>
          <a:p>
            <a:pPr marL="342900" indent="-342900" fontAlgn="base">
              <a:buFont typeface="Arial" panose="020B0604020202020204" pitchFamily="34" charset="0"/>
              <a:buChar char="•"/>
            </a:pPr>
            <a:r>
              <a:rPr lang="en-US" sz="2400" dirty="0"/>
              <a:t>The weights for each commodity price are based on each group's national average share of spending devoted to that commodity category. </a:t>
            </a:r>
            <a:endParaRPr lang="en-US" sz="2400" dirty="0" smtClean="0"/>
          </a:p>
          <a:p>
            <a:pPr marL="342900" indent="-342900" fontAlgn="base">
              <a:buFont typeface="Arial" panose="020B0604020202020204" pitchFamily="34" charset="0"/>
              <a:buChar char="•"/>
            </a:pPr>
            <a:r>
              <a:rPr lang="en-US" sz="2400" dirty="0" smtClean="0"/>
              <a:t>Spending </a:t>
            </a:r>
            <a:r>
              <a:rPr lang="en-US" sz="2400" dirty="0"/>
              <a:t>data by income group come from the BLS Consumer Expenditure Survey</a:t>
            </a:r>
            <a:r>
              <a:rPr lang="en-US" sz="2400" dirty="0" smtClean="0"/>
              <a:t>.</a:t>
            </a:r>
            <a:endParaRPr lang="en-US" sz="2400" dirty="0"/>
          </a:p>
        </p:txBody>
      </p:sp>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smtClean="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Prices </a:t>
            </a:r>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by Income </a:t>
            </a:r>
            <a:r>
              <a:rPr lang="en-US" sz="2800" dirty="0" smtClean="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Level</a:t>
            </a:r>
            <a:endPar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endParaRPr>
          </a:p>
        </p:txBody>
      </p:sp>
      <p:graphicFrame>
        <p:nvGraphicFramePr>
          <p:cNvPr id="5" name="Diagram 4"/>
          <p:cNvGraphicFramePr/>
          <p:nvPr>
            <p:extLst>
              <p:ext uri="{D42A27DB-BD31-4B8C-83A1-F6EECF244321}">
                <p14:modId xmlns:p14="http://schemas.microsoft.com/office/powerpoint/2010/main" val="431036750"/>
              </p:ext>
            </p:extLst>
          </p:nvPr>
        </p:nvGraphicFramePr>
        <p:xfrm>
          <a:off x="9435410" y="3920696"/>
          <a:ext cx="2045388" cy="1730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p:nvPr>
            <p:extLst>
              <p:ext uri="{D42A27DB-BD31-4B8C-83A1-F6EECF244321}">
                <p14:modId xmlns:p14="http://schemas.microsoft.com/office/powerpoint/2010/main" val="2434859839"/>
              </p:ext>
            </p:extLst>
          </p:nvPr>
        </p:nvGraphicFramePr>
        <p:xfrm>
          <a:off x="562761" y="5340485"/>
          <a:ext cx="7627928" cy="8653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extLst>
              <p:ext uri="{D42A27DB-BD31-4B8C-83A1-F6EECF244321}">
                <p14:modId xmlns:p14="http://schemas.microsoft.com/office/powerpoint/2010/main" val="415436266"/>
              </p:ext>
            </p:extLst>
          </p:nvPr>
        </p:nvGraphicFramePr>
        <p:xfrm>
          <a:off x="562761" y="3698328"/>
          <a:ext cx="7627928" cy="86892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pSp>
        <p:nvGrpSpPr>
          <p:cNvPr id="11" name="Group 10"/>
          <p:cNvGrpSpPr/>
          <p:nvPr/>
        </p:nvGrpSpPr>
        <p:grpSpPr>
          <a:xfrm>
            <a:off x="8497969" y="4656087"/>
            <a:ext cx="630161" cy="599353"/>
            <a:chOff x="3455755" y="267215"/>
            <a:chExt cx="459872" cy="537964"/>
          </a:xfrm>
        </p:grpSpPr>
        <p:sp>
          <p:nvSpPr>
            <p:cNvPr id="12" name="Right Arrow 11"/>
            <p:cNvSpPr/>
            <p:nvPr/>
          </p:nvSpPr>
          <p:spPr>
            <a:xfrm>
              <a:off x="3455755" y="267215"/>
              <a:ext cx="459872" cy="537964"/>
            </a:xfrm>
            <a:prstGeom prst="rightArrow">
              <a:avLst>
                <a:gd name="adj1" fmla="val 60000"/>
                <a:gd name="adj2" fmla="val 50000"/>
              </a:avLst>
            </a:prstGeom>
          </p:spPr>
          <p:style>
            <a:lnRef idx="0">
              <a:schemeClr val="dk2">
                <a:tint val="60000"/>
                <a:hueOff val="0"/>
                <a:satOff val="0"/>
                <a:lumOff val="0"/>
                <a:alphaOff val="0"/>
              </a:schemeClr>
            </a:lnRef>
            <a:fillRef idx="1">
              <a:schemeClr val="dk2">
                <a:tint val="60000"/>
                <a:hueOff val="0"/>
                <a:satOff val="0"/>
                <a:lumOff val="0"/>
                <a:alphaOff val="0"/>
              </a:schemeClr>
            </a:fillRef>
            <a:effectRef idx="1">
              <a:schemeClr val="dk2">
                <a:tint val="60000"/>
                <a:hueOff val="0"/>
                <a:satOff val="0"/>
                <a:lumOff val="0"/>
                <a:alphaOff val="0"/>
              </a:schemeClr>
            </a:effectRef>
            <a:fontRef idx="minor">
              <a:schemeClr val="dk2">
                <a:hueOff val="0"/>
                <a:satOff val="0"/>
                <a:lumOff val="0"/>
                <a:alphaOff val="0"/>
              </a:schemeClr>
            </a:fontRef>
          </p:style>
        </p:sp>
        <p:sp>
          <p:nvSpPr>
            <p:cNvPr id="13" name="Right Arrow 4"/>
            <p:cNvSpPr txBox="1"/>
            <p:nvPr/>
          </p:nvSpPr>
          <p:spPr>
            <a:xfrm>
              <a:off x="3455755" y="374808"/>
              <a:ext cx="321910" cy="32277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p:txBody>
        </p:sp>
      </p:grpSp>
      <p:sp>
        <p:nvSpPr>
          <p:cNvPr id="14" name="TextBox 13"/>
          <p:cNvSpPr txBox="1"/>
          <p:nvPr/>
        </p:nvSpPr>
        <p:spPr>
          <a:xfrm>
            <a:off x="6021779" y="4567249"/>
            <a:ext cx="607094" cy="769441"/>
          </a:xfrm>
          <a:prstGeom prst="rect">
            <a:avLst/>
          </a:prstGeom>
          <a:noFill/>
        </p:spPr>
        <p:txBody>
          <a:bodyPr wrap="square" rtlCol="0">
            <a:spAutoFit/>
          </a:bodyPr>
          <a:lstStyle/>
          <a:p>
            <a:pPr algn="ctr"/>
            <a:r>
              <a:rPr lang="en-US" sz="4400" b="1" dirty="0">
                <a:solidFill>
                  <a:srgbClr val="C5ABAC"/>
                </a:solidFill>
                <a:effectLst>
                  <a:outerShdw blurRad="50800" dist="38100" dir="2700000" algn="tl" rotWithShape="0">
                    <a:prstClr val="black">
                      <a:alpha val="40000"/>
                    </a:prstClr>
                  </a:outerShdw>
                </a:effectLst>
              </a:rPr>
              <a:t>&amp;</a:t>
            </a:r>
            <a:endParaRPr lang="en-US" b="1" dirty="0">
              <a:solidFill>
                <a:srgbClr val="C5ABAC"/>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6784649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62" y="5039751"/>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a:solidFill>
                  <a:schemeClr val="bg1"/>
                </a:solidFill>
                <a:latin typeface="Segoe UI Light" panose="020B0502040204020203" pitchFamily="34" charset="0"/>
                <a:cs typeface="Segoe UI Light" panose="020B0502040204020203" pitchFamily="34" charset="0"/>
              </a:rPr>
              <a:t>Model Simulation</a:t>
            </a:r>
          </a:p>
        </p:txBody>
      </p:sp>
      <p:sp>
        <p:nvSpPr>
          <p:cNvPr id="5" name="Rectangle 4">
            <a:extLst>
              <a:ext uri="{FF2B5EF4-FFF2-40B4-BE49-F238E27FC236}">
                <a16:creationId xmlns:a16="http://schemas.microsoft.com/office/drawing/2014/main" id="{A5CA18DA-04FB-4196-A4D2-B01F8A7AA339}"/>
              </a:ext>
            </a:extLst>
          </p:cNvPr>
          <p:cNvSpPr/>
          <p:nvPr/>
        </p:nvSpPr>
        <p:spPr>
          <a:xfrm>
            <a:off x="1285560" y="250786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6" name="Rectangle 5">
            <a:extLst>
              <a:ext uri="{FF2B5EF4-FFF2-40B4-BE49-F238E27FC236}">
                <a16:creationId xmlns:a16="http://schemas.microsoft.com/office/drawing/2014/main" id="{F0C30E94-B83B-409B-919A-E1FD59AAAEB0}"/>
              </a:ext>
            </a:extLst>
          </p:cNvPr>
          <p:cNvSpPr/>
          <p:nvPr/>
        </p:nvSpPr>
        <p:spPr>
          <a:xfrm>
            <a:off x="1285560" y="18731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 </a:t>
            </a:r>
          </a:p>
        </p:txBody>
      </p:sp>
      <p:sp>
        <p:nvSpPr>
          <p:cNvPr id="7" name="Rectangle 6">
            <a:extLst>
              <a:ext uri="{FF2B5EF4-FFF2-40B4-BE49-F238E27FC236}">
                <a16:creationId xmlns:a16="http://schemas.microsoft.com/office/drawing/2014/main" id="{E608611A-508E-4925-B8D8-09DA03F0FEA8}"/>
              </a:ext>
            </a:extLst>
          </p:cNvPr>
          <p:cNvSpPr/>
          <p:nvPr/>
        </p:nvSpPr>
        <p:spPr>
          <a:xfrm>
            <a:off x="1285562" y="44060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latin typeface="Segoe UI Light" panose="020B0502040204020203" pitchFamily="34" charset="0"/>
                <a:cs typeface="Segoe UI Light" panose="020B0502040204020203" pitchFamily="34" charset="0"/>
              </a:rPr>
              <a:t>Prices by Income Level</a:t>
            </a:r>
            <a:endParaRPr lang="en-US" dirty="0">
              <a:solidFill>
                <a:srgbClr val="000000"/>
              </a:solidFill>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03D508A7-A3F8-431B-9F99-A3A0A3FF9D34}"/>
              </a:ext>
            </a:extLst>
          </p:cNvPr>
          <p:cNvSpPr/>
          <p:nvPr/>
        </p:nvSpPr>
        <p:spPr>
          <a:xfrm>
            <a:off x="1285561" y="313957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62" y="377226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768485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9D80D77E-B669-4BD0-81DC-6BBAC20E8506}"/>
              </a:ext>
            </a:extLst>
          </p:cNvPr>
          <p:cNvGrpSpPr/>
          <p:nvPr/>
        </p:nvGrpSpPr>
        <p:grpSpPr>
          <a:xfrm>
            <a:off x="880872" y="1503680"/>
            <a:ext cx="7651874" cy="1319063"/>
            <a:chOff x="880872" y="1676400"/>
            <a:chExt cx="7651874" cy="1319063"/>
          </a:xfrm>
        </p:grpSpPr>
        <p:sp>
          <p:nvSpPr>
            <p:cNvPr id="2" name="Rectangle 1">
              <a:extLst>
                <a:ext uri="{FF2B5EF4-FFF2-40B4-BE49-F238E27FC236}">
                  <a16:creationId xmlns:a16="http://schemas.microsoft.com/office/drawing/2014/main" id="{488C5ED8-DE0F-41D2-9B5A-B5A70DBCC883}"/>
                </a:ext>
              </a:extLst>
            </p:cNvPr>
            <p:cNvSpPr/>
            <p:nvPr/>
          </p:nvSpPr>
          <p:spPr>
            <a:xfrm>
              <a:off x="880872" y="1676400"/>
              <a:ext cx="2465142" cy="131906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228600" indent="-228600" algn="ctr"/>
              <a:r>
                <a:rPr lang="en-US" sz="2400" b="1">
                  <a:solidFill>
                    <a:schemeClr val="bg1"/>
                  </a:solidFill>
                  <a:latin typeface="Segoe UI Semibold"/>
                  <a:cs typeface="Segoe UI Semibold"/>
                </a:rPr>
                <a:t>Model</a:t>
              </a:r>
              <a:endParaRPr lang="en-US"/>
            </a:p>
          </p:txBody>
        </p:sp>
        <p:sp>
          <p:nvSpPr>
            <p:cNvPr id="5" name="TextBox 4">
              <a:extLst>
                <a:ext uri="{FF2B5EF4-FFF2-40B4-BE49-F238E27FC236}">
                  <a16:creationId xmlns:a16="http://schemas.microsoft.com/office/drawing/2014/main" id="{85AAEE2E-6176-420F-BC22-953023A6C24D}"/>
                </a:ext>
              </a:extLst>
            </p:cNvPr>
            <p:cNvSpPr txBox="1"/>
            <p:nvPr/>
          </p:nvSpPr>
          <p:spPr>
            <a:xfrm>
              <a:off x="3477104" y="1974295"/>
              <a:ext cx="5055642" cy="723275"/>
            </a:xfrm>
            <a:prstGeom prst="rect">
              <a:avLst/>
            </a:prstGeom>
            <a:noFill/>
          </p:spPr>
          <p:txBody>
            <a:bodyPr wrap="square" lIns="91440" tIns="45720" rIns="91440" bIns="45720" rtlCol="0" anchor="ctr">
              <a:spAutoFit/>
            </a:bodyPr>
            <a:lstStyle/>
            <a:p>
              <a:pPr marL="228600" indent="-228600">
                <a:spcAft>
                  <a:spcPts val="600"/>
                </a:spcAft>
                <a:buFont typeface="Arial" panose="020B0604020202020204" pitchFamily="34" charset="0"/>
                <a:buChar char="•"/>
              </a:pPr>
              <a:r>
                <a:rPr lang="en-US">
                  <a:solidFill>
                    <a:srgbClr val="000000"/>
                  </a:solidFill>
                  <a:latin typeface="Segoe UI Semilight"/>
                  <a:cs typeface="Segoe UI Semilight"/>
                </a:rPr>
                <a:t>Two-region, 70-sector PI+ model</a:t>
              </a:r>
            </a:p>
            <a:p>
              <a:pPr marL="228600" indent="-228600">
                <a:spcAft>
                  <a:spcPts val="600"/>
                </a:spcAft>
                <a:buFont typeface="Arial" panose="020B0604020202020204" pitchFamily="34" charset="0"/>
                <a:buChar char="•"/>
              </a:pPr>
              <a:r>
                <a:rPr lang="en-US">
                  <a:cs typeface="Segoe UI Semilight"/>
                </a:rPr>
                <a:t>Regions are center cites and the rest of U.S.</a:t>
              </a:r>
              <a:endParaRPr lang="en-US" dirty="0">
                <a:cs typeface="Segoe UI Semilight"/>
              </a:endParaRPr>
            </a:p>
          </p:txBody>
        </p:sp>
      </p:grpSp>
      <p:cxnSp>
        <p:nvCxnSpPr>
          <p:cNvPr id="6" name="Straight Connector 5">
            <a:extLst>
              <a:ext uri="{FF2B5EF4-FFF2-40B4-BE49-F238E27FC236}">
                <a16:creationId xmlns:a16="http://schemas.microsoft.com/office/drawing/2014/main" id="{FC3C634D-BBD9-4436-85F6-FD5BE0972AE7}"/>
              </a:ext>
            </a:extLst>
          </p:cNvPr>
          <p:cNvCxnSpPr>
            <a:cxnSpLocks/>
          </p:cNvCxnSpPr>
          <p:nvPr/>
        </p:nvCxnSpPr>
        <p:spPr>
          <a:xfrm>
            <a:off x="880871" y="3017165"/>
            <a:ext cx="10265790" cy="0"/>
          </a:xfrm>
          <a:prstGeom prst="line">
            <a:avLst/>
          </a:prstGeom>
          <a:ln w="12700">
            <a:solidFill>
              <a:srgbClr val="50505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16C5D7E5-D602-40F8-9408-DAD3677290EB}"/>
              </a:ext>
            </a:extLst>
          </p:cNvPr>
          <p:cNvCxnSpPr>
            <a:cxnSpLocks/>
          </p:cNvCxnSpPr>
          <p:nvPr/>
        </p:nvCxnSpPr>
        <p:spPr>
          <a:xfrm>
            <a:off x="880871" y="4714410"/>
            <a:ext cx="10331777" cy="0"/>
          </a:xfrm>
          <a:prstGeom prst="line">
            <a:avLst/>
          </a:prstGeom>
          <a:ln w="12700">
            <a:solidFill>
              <a:srgbClr val="505050"/>
            </a:solidFill>
            <a:prstDash val="dash"/>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BEC04637-194C-4481-96B1-DA85ED857BBC}"/>
              </a:ext>
            </a:extLst>
          </p:cNvPr>
          <p:cNvGrpSpPr/>
          <p:nvPr/>
        </p:nvGrpSpPr>
        <p:grpSpPr>
          <a:xfrm>
            <a:off x="880871" y="4883362"/>
            <a:ext cx="7651875" cy="1319063"/>
            <a:chOff x="880871" y="4855742"/>
            <a:chExt cx="7651875" cy="1319063"/>
          </a:xfrm>
        </p:grpSpPr>
        <p:sp>
          <p:nvSpPr>
            <p:cNvPr id="4" name="Rectangle 3">
              <a:extLst>
                <a:ext uri="{FF2B5EF4-FFF2-40B4-BE49-F238E27FC236}">
                  <a16:creationId xmlns:a16="http://schemas.microsoft.com/office/drawing/2014/main" id="{F390B91F-1888-402E-8D54-3129D4C7A155}"/>
                </a:ext>
              </a:extLst>
            </p:cNvPr>
            <p:cNvSpPr/>
            <p:nvPr/>
          </p:nvSpPr>
          <p:spPr>
            <a:xfrm>
              <a:off x="880871" y="4855742"/>
              <a:ext cx="2465142" cy="131906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228600" indent="-228600" algn="ctr"/>
              <a:r>
                <a:rPr lang="en-US" sz="2400" b="1">
                  <a:solidFill>
                    <a:schemeClr val="bg1"/>
                  </a:solidFill>
                  <a:latin typeface="Segoe UI Semibold"/>
                  <a:cs typeface="Segoe UI Semibold"/>
                </a:rPr>
                <a:t>Years</a:t>
              </a:r>
              <a:endParaRPr lang="en-US"/>
            </a:p>
          </p:txBody>
        </p:sp>
        <p:sp>
          <p:nvSpPr>
            <p:cNvPr id="8" name="TextBox 7">
              <a:extLst>
                <a:ext uri="{FF2B5EF4-FFF2-40B4-BE49-F238E27FC236}">
                  <a16:creationId xmlns:a16="http://schemas.microsoft.com/office/drawing/2014/main" id="{6B0CD0C9-5017-42F7-909C-56F4DE331838}"/>
                </a:ext>
              </a:extLst>
            </p:cNvPr>
            <p:cNvSpPr txBox="1"/>
            <p:nvPr/>
          </p:nvSpPr>
          <p:spPr>
            <a:xfrm>
              <a:off x="3477104" y="5153636"/>
              <a:ext cx="5055642" cy="723275"/>
            </a:xfrm>
            <a:prstGeom prst="rect">
              <a:avLst/>
            </a:prstGeom>
            <a:noFill/>
          </p:spPr>
          <p:txBody>
            <a:bodyPr wrap="square" lIns="91440" tIns="45720" rIns="91440" bIns="45720" rtlCol="0" anchor="ctr">
              <a:spAutoFit/>
            </a:bodyPr>
            <a:lstStyle/>
            <a:p>
              <a:pPr marL="228600" indent="-228600">
                <a:spcAft>
                  <a:spcPts val="600"/>
                </a:spcAft>
                <a:buFont typeface="Arial" panose="020B0604020202020204" pitchFamily="34" charset="0"/>
                <a:buChar char="•"/>
              </a:pPr>
              <a:r>
                <a:rPr lang="en-US">
                  <a:solidFill>
                    <a:srgbClr val="000000"/>
                  </a:solidFill>
                  <a:latin typeface="Segoe UI Semilight"/>
                  <a:cs typeface="Segoe UI Semilight"/>
                </a:rPr>
                <a:t>2020 through 2040</a:t>
              </a:r>
            </a:p>
            <a:p>
              <a:pPr marL="228600" indent="-228600">
                <a:spcAft>
                  <a:spcPts val="600"/>
                </a:spcAft>
                <a:buFont typeface="Arial" panose="020B0604020202020204" pitchFamily="34" charset="0"/>
                <a:buChar char="•"/>
              </a:pPr>
              <a:r>
                <a:rPr lang="en-US">
                  <a:cs typeface="Segoe UI Semilight"/>
                </a:rPr>
                <a:t>Amenity decrease implemented each year</a:t>
              </a:r>
              <a:endParaRPr lang="en-US" dirty="0">
                <a:cs typeface="Segoe UI Semilight"/>
              </a:endParaRPr>
            </a:p>
          </p:txBody>
        </p:sp>
      </p:grpSp>
      <p:grpSp>
        <p:nvGrpSpPr>
          <p:cNvPr id="12" name="Group 11">
            <a:extLst>
              <a:ext uri="{FF2B5EF4-FFF2-40B4-BE49-F238E27FC236}">
                <a16:creationId xmlns:a16="http://schemas.microsoft.com/office/drawing/2014/main" id="{004C7970-BD58-4789-B057-6DA26B923B78}"/>
              </a:ext>
            </a:extLst>
          </p:cNvPr>
          <p:cNvGrpSpPr/>
          <p:nvPr/>
        </p:nvGrpSpPr>
        <p:grpSpPr>
          <a:xfrm>
            <a:off x="880872" y="3193521"/>
            <a:ext cx="7651874" cy="1319063"/>
            <a:chOff x="880872" y="3158493"/>
            <a:chExt cx="7651874" cy="1319063"/>
          </a:xfrm>
        </p:grpSpPr>
        <p:sp>
          <p:nvSpPr>
            <p:cNvPr id="3" name="Rectangle 2">
              <a:extLst>
                <a:ext uri="{FF2B5EF4-FFF2-40B4-BE49-F238E27FC236}">
                  <a16:creationId xmlns:a16="http://schemas.microsoft.com/office/drawing/2014/main" id="{18E47E20-D42F-4B09-B241-0AC06141C631}"/>
                </a:ext>
              </a:extLst>
            </p:cNvPr>
            <p:cNvSpPr/>
            <p:nvPr/>
          </p:nvSpPr>
          <p:spPr>
            <a:xfrm>
              <a:off x="880872" y="3158493"/>
              <a:ext cx="2465142" cy="131906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defPPr>
                <a:defRPr lang="en-US"/>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228600" indent="-228600" algn="ctr"/>
              <a:r>
                <a:rPr lang="en-US" sz="2400" b="1">
                  <a:solidFill>
                    <a:schemeClr val="bg1"/>
                  </a:solidFill>
                  <a:latin typeface="Segoe UI Semibold"/>
                  <a:cs typeface="Segoe UI Semibold"/>
                </a:rPr>
                <a:t>Scenario</a:t>
              </a:r>
              <a:endParaRPr lang="en-US"/>
            </a:p>
          </p:txBody>
        </p:sp>
        <p:sp>
          <p:nvSpPr>
            <p:cNvPr id="9" name="TextBox 8">
              <a:extLst>
                <a:ext uri="{FF2B5EF4-FFF2-40B4-BE49-F238E27FC236}">
                  <a16:creationId xmlns:a16="http://schemas.microsoft.com/office/drawing/2014/main" id="{712307DF-63B0-4154-A124-7ECB0D393B73}"/>
                </a:ext>
              </a:extLst>
            </p:cNvPr>
            <p:cNvSpPr txBox="1"/>
            <p:nvPr/>
          </p:nvSpPr>
          <p:spPr>
            <a:xfrm>
              <a:off x="3477104" y="3456387"/>
              <a:ext cx="5055642" cy="723275"/>
            </a:xfrm>
            <a:prstGeom prst="rect">
              <a:avLst/>
            </a:prstGeom>
            <a:noFill/>
          </p:spPr>
          <p:txBody>
            <a:bodyPr wrap="square" lIns="91440" tIns="45720" rIns="91440" bIns="45720" rtlCol="0" anchor="ctr">
              <a:spAutoFit/>
            </a:bodyPr>
            <a:lstStyle/>
            <a:p>
              <a:pPr marL="228600" indent="-228600">
                <a:spcAft>
                  <a:spcPts val="600"/>
                </a:spcAft>
                <a:buFont typeface="Arial" panose="020B0604020202020204" pitchFamily="34" charset="0"/>
                <a:buChar char="•"/>
              </a:pPr>
              <a:r>
                <a:rPr lang="en-US">
                  <a:solidFill>
                    <a:srgbClr val="000000"/>
                  </a:solidFill>
                  <a:latin typeface="Segoe UI Semilight"/>
                  <a:cs typeface="Segoe UI Semilight"/>
                </a:rPr>
                <a:t>Decrease amenity by 5% in the center cities</a:t>
              </a:r>
            </a:p>
            <a:p>
              <a:pPr marL="228600" indent="-228600">
                <a:spcAft>
                  <a:spcPts val="600"/>
                </a:spcAft>
                <a:buFont typeface="Arial" panose="020B0604020202020204" pitchFamily="34" charset="0"/>
                <a:buChar char="•"/>
              </a:pPr>
              <a:r>
                <a:rPr lang="en-US">
                  <a:cs typeface="Segoe UI Semilight"/>
                </a:rPr>
                <a:t>Make no change to amenities in the rest of U.S.</a:t>
              </a:r>
            </a:p>
          </p:txBody>
        </p:sp>
      </p:grpSp>
      <p:sp>
        <p:nvSpPr>
          <p:cNvPr id="16" name="TextBox 15">
            <a:extLst>
              <a:ext uri="{FF2B5EF4-FFF2-40B4-BE49-F238E27FC236}">
                <a16:creationId xmlns:a16="http://schemas.microsoft.com/office/drawing/2014/main" id="{B97BD5AE-7689-4D7B-A671-9463DD925CEA}"/>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lr>
                <a:srgbClr val="525252"/>
              </a:buClr>
              <a:buSzPts val="2400"/>
              <a:defRPr/>
            </a:pPr>
            <a:r>
              <a:rPr lang="en-US" sz="2800" kern="0" dirty="0">
                <a:solidFill>
                  <a:srgbClr val="000000"/>
                </a:solidFill>
                <a:latin typeface="Segoe UI Semibold"/>
                <a:ea typeface="Quattrocento Sans"/>
                <a:cs typeface="Segoe UI Semibold"/>
                <a:sym typeface="Quattrocento Sans"/>
              </a:rPr>
              <a:t>Model Simulation: Set Up</a:t>
            </a:r>
            <a:endParaRPr lang="en-US" sz="2800" kern="0" dirty="0">
              <a:solidFill>
                <a:srgbClr val="000000"/>
              </a:solidFill>
              <a:latin typeface="Segoe UI Semibold" panose="020B0702040204020203" pitchFamily="34" charset="0"/>
              <a:cs typeface="Segoe UI Semibold" panose="020B0702040204020203" pitchFamily="34" charset="0"/>
              <a:sym typeface="Arial"/>
            </a:endParaRPr>
          </a:p>
        </p:txBody>
      </p:sp>
    </p:spTree>
    <p:extLst>
      <p:ext uri="{BB962C8B-B14F-4D97-AF65-F5344CB8AC3E}">
        <p14:creationId xmlns:p14="http://schemas.microsoft.com/office/powerpoint/2010/main" val="3010365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 line chart&#10;&#10;Description automatically generated">
            <a:extLst>
              <a:ext uri="{FF2B5EF4-FFF2-40B4-BE49-F238E27FC236}">
                <a16:creationId xmlns:a16="http://schemas.microsoft.com/office/drawing/2014/main" id="{8121784E-3E9F-4CA1-A9D8-58A808A6FFC2}"/>
              </a:ext>
            </a:extLst>
          </p:cNvPr>
          <p:cNvPicPr>
            <a:picLocks noChangeAspect="1"/>
          </p:cNvPicPr>
          <p:nvPr/>
        </p:nvPicPr>
        <p:blipFill>
          <a:blip r:embed="rId2"/>
          <a:stretch>
            <a:fillRect/>
          </a:stretch>
        </p:blipFill>
        <p:spPr>
          <a:xfrm>
            <a:off x="4223084" y="1050759"/>
            <a:ext cx="7966909" cy="5317957"/>
          </a:xfrm>
          <a:prstGeom prst="rect">
            <a:avLst/>
          </a:prstGeom>
        </p:spPr>
      </p:pic>
      <p:sp>
        <p:nvSpPr>
          <p:cNvPr id="4" name="TextBox 3">
            <a:extLst>
              <a:ext uri="{FF2B5EF4-FFF2-40B4-BE49-F238E27FC236}">
                <a16:creationId xmlns:a16="http://schemas.microsoft.com/office/drawing/2014/main" id="{01384197-26AB-46DF-A559-62F38B489BC2}"/>
              </a:ext>
            </a:extLst>
          </p:cNvPr>
          <p:cNvSpPr txBox="1"/>
          <p:nvPr/>
        </p:nvSpPr>
        <p:spPr>
          <a:xfrm>
            <a:off x="475748" y="1348038"/>
            <a:ext cx="3310689" cy="24929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Economic Summary – Center Cities</a:t>
            </a:r>
            <a:endParaRPr lang="en-US" sz="2000" b="1" dirty="0">
              <a:cs typeface="Segoe UI Semilight"/>
            </a:endParaRPr>
          </a:p>
          <a:p>
            <a:pPr algn="l"/>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b="1" dirty="0">
              <a:cs typeface="Segoe UI Semilight"/>
            </a:endParaRPr>
          </a:p>
          <a:p>
            <a:endParaRPr lang="en-US" dirty="0">
              <a:cs typeface="Segoe UI Semilight"/>
            </a:endParaRPr>
          </a:p>
        </p:txBody>
      </p:sp>
      <p:sp>
        <p:nvSpPr>
          <p:cNvPr id="5" name="TextBox 4">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spTree>
    <p:extLst>
      <p:ext uri="{BB962C8B-B14F-4D97-AF65-F5344CB8AC3E}">
        <p14:creationId xmlns:p14="http://schemas.microsoft.com/office/powerpoint/2010/main" val="177419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84197-26AB-46DF-A559-62F38B489BC2}"/>
              </a:ext>
            </a:extLst>
          </p:cNvPr>
          <p:cNvSpPr txBox="1"/>
          <p:nvPr/>
        </p:nvSpPr>
        <p:spPr>
          <a:xfrm>
            <a:off x="475748" y="1348038"/>
            <a:ext cx="3615489"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Components of Population Change – Center Cities</a:t>
            </a:r>
          </a:p>
          <a:p>
            <a:endParaRPr lang="en-US" sz="2000" b="1" dirty="0">
              <a:cs typeface="Segoe UI Semilight"/>
            </a:endParaRPr>
          </a:p>
          <a:p>
            <a:pPr algn="l"/>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sz="2000" i="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sp>
        <p:nvSpPr>
          <p:cNvPr id="9" name="TextBox 8">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graphicFrame>
        <p:nvGraphicFramePr>
          <p:cNvPr id="10" name="Chart 9">
            <a:extLst>
              <a:ext uri="{FF2B5EF4-FFF2-40B4-BE49-F238E27FC236}">
                <a16:creationId xmlns:a16="http://schemas.microsoft.com/office/drawing/2014/main" id="{A6E03C0F-2875-4929-A1E1-C2ADFE7771B6}"/>
              </a:ext>
            </a:extLst>
          </p:cNvPr>
          <p:cNvGraphicFramePr>
            <a:graphicFrameLocks/>
          </p:cNvGraphicFramePr>
          <p:nvPr>
            <p:extLst>
              <p:ext uri="{D42A27DB-BD31-4B8C-83A1-F6EECF244321}">
                <p14:modId xmlns:p14="http://schemas.microsoft.com/office/powerpoint/2010/main" val="1954893805"/>
              </p:ext>
            </p:extLst>
          </p:nvPr>
        </p:nvGraphicFramePr>
        <p:xfrm>
          <a:off x="4735286" y="1640204"/>
          <a:ext cx="6760028" cy="418093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821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84197-26AB-46DF-A559-62F38B489BC2}"/>
              </a:ext>
            </a:extLst>
          </p:cNvPr>
          <p:cNvSpPr txBox="1"/>
          <p:nvPr/>
        </p:nvSpPr>
        <p:spPr>
          <a:xfrm>
            <a:off x="475748" y="1348038"/>
            <a:ext cx="3615489"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Compensation Rate by Industry Quintile – Center Cities</a:t>
            </a:r>
            <a:endParaRPr lang="en-US" dirty="0"/>
          </a:p>
          <a:p>
            <a:endParaRPr lang="en-US" sz="2000" b="1" dirty="0">
              <a:cs typeface="Segoe UI Semilight"/>
            </a:endParaRPr>
          </a:p>
          <a:p>
            <a:pPr algn="l"/>
            <a:endParaRPr lang="en-US" sz="2000" b="1" dirty="0">
              <a:cs typeface="Segoe UI Semilight"/>
            </a:endParaRPr>
          </a:p>
          <a:p>
            <a:r>
              <a:rPr lang="en-US" dirty="0"/>
              <a:t>Workers in center cities need to be paid higher wages to keep them in cities with declining amenity factors. The labor supply is also reduced over time. Workers in the rest of the U.S. are paid less and experience a more competitive labor market.</a:t>
            </a:r>
            <a:endParaRPr lang="en-US" sz="1700" dirty="0">
              <a:cs typeface="Segoe UI Semilight"/>
            </a:endParaRPr>
          </a:p>
          <a:p>
            <a:endParaRPr lang="en-US" sz="2000" i="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sp>
        <p:nvSpPr>
          <p:cNvPr id="6" name="TextBox 5">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pic>
        <p:nvPicPr>
          <p:cNvPr id="7" name="Picture 6">
            <a:extLst>
              <a:ext uri="{FF2B5EF4-FFF2-40B4-BE49-F238E27FC236}">
                <a16:creationId xmlns:a16="http://schemas.microsoft.com/office/drawing/2014/main" id="{57575332-1F6B-4C24-9F38-DF42C0263F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4657" y="1202634"/>
            <a:ext cx="7208850" cy="5149179"/>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prstDash val="solid"/>
                <a:miter lim="800000"/>
                <a:headEnd/>
                <a:tailEnd/>
              </a14:hiddenLine>
            </a:ext>
          </a:extLst>
        </p:spPr>
      </p:pic>
    </p:spTree>
    <p:extLst>
      <p:ext uri="{BB962C8B-B14F-4D97-AF65-F5344CB8AC3E}">
        <p14:creationId xmlns:p14="http://schemas.microsoft.com/office/powerpoint/2010/main" val="1043547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84197-26AB-46DF-A559-62F38B489BC2}"/>
              </a:ext>
            </a:extLst>
          </p:cNvPr>
          <p:cNvSpPr txBox="1"/>
          <p:nvPr/>
        </p:nvSpPr>
        <p:spPr>
          <a:xfrm>
            <a:off x="475748" y="1348038"/>
            <a:ext cx="3810502"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Employment by Industry Quintile – Center Cities</a:t>
            </a:r>
            <a:endParaRPr lang="en-US" dirty="0"/>
          </a:p>
          <a:p>
            <a:endParaRPr lang="en-US" sz="2000" b="1" dirty="0">
              <a:cs typeface="Segoe UI Semilight"/>
            </a:endParaRPr>
          </a:p>
          <a:p>
            <a:pPr algn="l"/>
            <a:endParaRPr lang="en-US" sz="2000" b="1" dirty="0">
              <a:cs typeface="Segoe UI Semilight"/>
            </a:endParaRPr>
          </a:p>
          <a:p>
            <a:endParaRPr lang="en-US" sz="2000" b="1" dirty="0">
              <a:cs typeface="Segoe UI Semilight"/>
            </a:endParaRPr>
          </a:p>
          <a:p>
            <a:endParaRPr lang="en-US" sz="2000" i="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sp>
        <p:nvSpPr>
          <p:cNvPr id="5" name="TextBox 4">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pic>
        <p:nvPicPr>
          <p:cNvPr id="6" name="Picture 5">
            <a:extLst>
              <a:ext uri="{FF2B5EF4-FFF2-40B4-BE49-F238E27FC236}">
                <a16:creationId xmlns:a16="http://schemas.microsoft.com/office/drawing/2014/main" id="{A6AA3050-FF5F-4C0A-B513-400495995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3450" y="1153356"/>
            <a:ext cx="7187548" cy="5141308"/>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prstDash val="solid"/>
                <a:miter lim="800000"/>
                <a:headEnd/>
                <a:tailEnd/>
              </a14:hiddenLine>
            </a:ext>
          </a:extLst>
        </p:spPr>
      </p:pic>
    </p:spTree>
    <p:extLst>
      <p:ext uri="{BB962C8B-B14F-4D97-AF65-F5344CB8AC3E}">
        <p14:creationId xmlns:p14="http://schemas.microsoft.com/office/powerpoint/2010/main" val="24865117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84197-26AB-46DF-A559-62F38B489BC2}"/>
              </a:ext>
            </a:extLst>
          </p:cNvPr>
          <p:cNvSpPr txBox="1"/>
          <p:nvPr/>
        </p:nvSpPr>
        <p:spPr>
          <a:xfrm>
            <a:off x="870034" y="1343845"/>
            <a:ext cx="4270547" cy="59862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Employment by Education – Center Cities (Summary)</a:t>
            </a:r>
          </a:p>
          <a:p>
            <a:endParaRPr lang="en-US" sz="2000" dirty="0">
              <a:cs typeface="Segoe UI Semilight"/>
            </a:endParaRPr>
          </a:p>
          <a:p>
            <a:r>
              <a:rPr lang="en-US" sz="2000" dirty="0">
                <a:cs typeface="Segoe UI Semilight"/>
              </a:rPr>
              <a:t>Year 2040</a:t>
            </a:r>
            <a:endParaRPr lang="en-US" sz="2000" b="1" dirty="0">
              <a:cs typeface="Segoe UI Semilight"/>
            </a:endParaRPr>
          </a:p>
          <a:p>
            <a:pPr algn="l"/>
            <a:endParaRPr lang="en-US" sz="2000" b="1" dirty="0">
              <a:cs typeface="Segoe UI Semilight"/>
            </a:endParaRPr>
          </a:p>
          <a:p>
            <a:r>
              <a:rPr lang="en-US" sz="1700" dirty="0">
                <a:cs typeface="Segoe UI Semilight"/>
              </a:rPr>
              <a:t>Approximately a third of the U.S. population has a bachelor’s degree and above. These job losses in center cities are proportional to the national metric.</a:t>
            </a:r>
          </a:p>
          <a:p>
            <a:endParaRPr lang="en-US" sz="1700" dirty="0">
              <a:cs typeface="Segoe UI Semilight"/>
            </a:endParaRPr>
          </a:p>
          <a:p>
            <a:r>
              <a:rPr lang="en-US" sz="1700" dirty="0">
                <a:cs typeface="Segoe UI Semilight"/>
              </a:rPr>
              <a:t>However, jobs requiring bachelor’s degrees are more “footloose,” so the loss of this kind of job is more conducive to finding another similar job elsewhere. Workers without bachelor’s degrees face more challenges in center cities finding comparable jobs. </a:t>
            </a:r>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grpSp>
        <p:nvGrpSpPr>
          <p:cNvPr id="5" name="Group 4">
            <a:extLst>
              <a:ext uri="{FF2B5EF4-FFF2-40B4-BE49-F238E27FC236}">
                <a16:creationId xmlns:a16="http://schemas.microsoft.com/office/drawing/2014/main" id="{150BED83-77B7-4BE6-B876-DB3DA2902790}"/>
              </a:ext>
            </a:extLst>
          </p:cNvPr>
          <p:cNvGrpSpPr/>
          <p:nvPr/>
        </p:nvGrpSpPr>
        <p:grpSpPr>
          <a:xfrm>
            <a:off x="5827402" y="1795598"/>
            <a:ext cx="5494564" cy="3584666"/>
            <a:chOff x="476250" y="2898707"/>
            <a:chExt cx="5181599" cy="3508511"/>
          </a:xfrm>
        </p:grpSpPr>
        <p:pic>
          <p:nvPicPr>
            <p:cNvPr id="2" name="Picture 4" descr="Chart, pie chart&#10;&#10;Description automatically generated">
              <a:extLst>
                <a:ext uri="{FF2B5EF4-FFF2-40B4-BE49-F238E27FC236}">
                  <a16:creationId xmlns:a16="http://schemas.microsoft.com/office/drawing/2014/main" id="{E553FED7-8FCF-40B8-BB04-5D8EF61148C6}"/>
                </a:ext>
              </a:extLst>
            </p:cNvPr>
            <p:cNvPicPr>
              <a:picLocks noChangeAspect="1"/>
            </p:cNvPicPr>
            <p:nvPr/>
          </p:nvPicPr>
          <p:blipFill>
            <a:blip r:embed="rId2"/>
            <a:stretch>
              <a:fillRect/>
            </a:stretch>
          </p:blipFill>
          <p:spPr>
            <a:xfrm>
              <a:off x="476250" y="2898707"/>
              <a:ext cx="5143500" cy="3508511"/>
            </a:xfrm>
            <a:prstGeom prst="rect">
              <a:avLst/>
            </a:prstGeom>
          </p:spPr>
        </p:pic>
        <p:sp>
          <p:nvSpPr>
            <p:cNvPr id="7" name="TextBox 6">
              <a:extLst>
                <a:ext uri="{FF2B5EF4-FFF2-40B4-BE49-F238E27FC236}">
                  <a16:creationId xmlns:a16="http://schemas.microsoft.com/office/drawing/2014/main" id="{C75CB386-239D-47C3-9AD3-E26C06BC93F7}"/>
                </a:ext>
              </a:extLst>
            </p:cNvPr>
            <p:cNvSpPr txBox="1"/>
            <p:nvPr/>
          </p:nvSpPr>
          <p:spPr>
            <a:xfrm>
              <a:off x="2228850" y="3733800"/>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rPr>
                <a:t>-370</a:t>
              </a:r>
            </a:p>
          </p:txBody>
        </p:sp>
        <p:sp>
          <p:nvSpPr>
            <p:cNvPr id="8" name="TextBox 7">
              <a:extLst>
                <a:ext uri="{FF2B5EF4-FFF2-40B4-BE49-F238E27FC236}">
                  <a16:creationId xmlns:a16="http://schemas.microsoft.com/office/drawing/2014/main" id="{6EA8CA01-CE5B-4CD6-987C-0FDA6273BDE8}"/>
                </a:ext>
              </a:extLst>
            </p:cNvPr>
            <p:cNvSpPr txBox="1"/>
            <p:nvPr/>
          </p:nvSpPr>
          <p:spPr>
            <a:xfrm>
              <a:off x="2914649" y="4924425"/>
              <a:ext cx="274320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b="1">
                  <a:solidFill>
                    <a:schemeClr val="bg1"/>
                  </a:solidFill>
                </a:rPr>
                <a:t>-180</a:t>
              </a:r>
            </a:p>
          </p:txBody>
        </p:sp>
      </p:grpSp>
      <p:sp>
        <p:nvSpPr>
          <p:cNvPr id="13" name="TextBox 12">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spTree>
    <p:extLst>
      <p:ext uri="{BB962C8B-B14F-4D97-AF65-F5344CB8AC3E}">
        <p14:creationId xmlns:p14="http://schemas.microsoft.com/office/powerpoint/2010/main" val="13405828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65EDBB1-41B8-40EB-BDA9-4AC6657C4378}"/>
              </a:ext>
            </a:extLst>
          </p:cNvPr>
          <p:cNvSpPr txBox="1"/>
          <p:nvPr/>
        </p:nvSpPr>
        <p:spPr>
          <a:xfrm>
            <a:off x="535786" y="1410058"/>
            <a:ext cx="3453564"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Employment by Education – Center Cities (Detail)</a:t>
            </a:r>
          </a:p>
          <a:p>
            <a:endParaRPr lang="en-US" sz="2000" dirty="0">
              <a:cs typeface="Segoe UI Semilight"/>
            </a:endParaRPr>
          </a:p>
          <a:p>
            <a:r>
              <a:rPr lang="en-US" sz="2000" dirty="0">
                <a:cs typeface="Segoe UI Semilight"/>
              </a:rPr>
              <a:t>Year 2040</a:t>
            </a:r>
            <a:endParaRPr lang="en-US" sz="2000" b="1" dirty="0">
              <a:cs typeface="Segoe UI Semilight"/>
            </a:endParaRPr>
          </a:p>
          <a:p>
            <a:endParaRPr lang="en-US" sz="2000" b="1" dirty="0">
              <a:cs typeface="Segoe UI Semilight"/>
            </a:endParaRPr>
          </a:p>
          <a:p>
            <a:pPr algn="l"/>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sz="2000" b="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sp>
        <p:nvSpPr>
          <p:cNvPr id="13" name="TextBox 12">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pic>
        <p:nvPicPr>
          <p:cNvPr id="14" name="Picture 13">
            <a:extLst>
              <a:ext uri="{FF2B5EF4-FFF2-40B4-BE49-F238E27FC236}">
                <a16:creationId xmlns:a16="http://schemas.microsoft.com/office/drawing/2014/main" id="{0580210C-70B2-410D-AD1D-4B1B5D4ECF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7371" y="2318657"/>
            <a:ext cx="6164027" cy="413915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prstDash val="solid"/>
                <a:miter lim="800000"/>
                <a:headEnd/>
                <a:tailEnd/>
              </a14:hiddenLine>
            </a:ext>
          </a:extLst>
        </p:spPr>
      </p:pic>
      <p:graphicFrame>
        <p:nvGraphicFramePr>
          <p:cNvPr id="3" name="Table 2">
            <a:extLst>
              <a:ext uri="{FF2B5EF4-FFF2-40B4-BE49-F238E27FC236}">
                <a16:creationId xmlns:a16="http://schemas.microsoft.com/office/drawing/2014/main" id="{2F6AEEFD-7D43-4AA3-89F9-2FC24C6359A1}"/>
              </a:ext>
            </a:extLst>
          </p:cNvPr>
          <p:cNvGraphicFramePr>
            <a:graphicFrameLocks noGrp="1"/>
          </p:cNvGraphicFramePr>
          <p:nvPr>
            <p:extLst>
              <p:ext uri="{D42A27DB-BD31-4B8C-83A1-F6EECF244321}">
                <p14:modId xmlns:p14="http://schemas.microsoft.com/office/powerpoint/2010/main" val="4265299899"/>
              </p:ext>
            </p:extLst>
          </p:nvPr>
        </p:nvGraphicFramePr>
        <p:xfrm>
          <a:off x="4980214" y="1267183"/>
          <a:ext cx="6874329" cy="821565"/>
        </p:xfrm>
        <a:graphic>
          <a:graphicData uri="http://schemas.openxmlformats.org/drawingml/2006/table">
            <a:tbl>
              <a:tblPr>
                <a:tableStyleId>{5C22544A-7EE6-4342-B048-85BDC9FD1C3A}</a:tableStyleId>
              </a:tblPr>
              <a:tblGrid>
                <a:gridCol w="1035291">
                  <a:extLst>
                    <a:ext uri="{9D8B030D-6E8A-4147-A177-3AD203B41FA5}">
                      <a16:colId xmlns:a16="http://schemas.microsoft.com/office/drawing/2014/main" val="1252670627"/>
                    </a:ext>
                  </a:extLst>
                </a:gridCol>
                <a:gridCol w="1190585">
                  <a:extLst>
                    <a:ext uri="{9D8B030D-6E8A-4147-A177-3AD203B41FA5}">
                      <a16:colId xmlns:a16="http://schemas.microsoft.com/office/drawing/2014/main" val="317478403"/>
                    </a:ext>
                  </a:extLst>
                </a:gridCol>
                <a:gridCol w="1356230">
                  <a:extLst>
                    <a:ext uri="{9D8B030D-6E8A-4147-A177-3AD203B41FA5}">
                      <a16:colId xmlns:a16="http://schemas.microsoft.com/office/drawing/2014/main" val="150680507"/>
                    </a:ext>
                  </a:extLst>
                </a:gridCol>
                <a:gridCol w="942115">
                  <a:extLst>
                    <a:ext uri="{9D8B030D-6E8A-4147-A177-3AD203B41FA5}">
                      <a16:colId xmlns:a16="http://schemas.microsoft.com/office/drawing/2014/main" val="3667357266"/>
                    </a:ext>
                  </a:extLst>
                </a:gridCol>
                <a:gridCol w="652233">
                  <a:extLst>
                    <a:ext uri="{9D8B030D-6E8A-4147-A177-3AD203B41FA5}">
                      <a16:colId xmlns:a16="http://schemas.microsoft.com/office/drawing/2014/main" val="45348197"/>
                    </a:ext>
                  </a:extLst>
                </a:gridCol>
                <a:gridCol w="600469">
                  <a:extLst>
                    <a:ext uri="{9D8B030D-6E8A-4147-A177-3AD203B41FA5}">
                      <a16:colId xmlns:a16="http://schemas.microsoft.com/office/drawing/2014/main" val="3640079423"/>
                    </a:ext>
                  </a:extLst>
                </a:gridCol>
                <a:gridCol w="1097406">
                  <a:extLst>
                    <a:ext uri="{9D8B030D-6E8A-4147-A177-3AD203B41FA5}">
                      <a16:colId xmlns:a16="http://schemas.microsoft.com/office/drawing/2014/main" val="3729828409"/>
                    </a:ext>
                  </a:extLst>
                </a:gridCol>
              </a:tblGrid>
              <a:tr h="461544">
                <a:tc>
                  <a:txBody>
                    <a:bodyPr/>
                    <a:lstStyle/>
                    <a:p>
                      <a:pPr algn="ctr" fontAlgn="b"/>
                      <a:r>
                        <a:rPr lang="en-US" sz="1050" b="0" u="none" strike="noStrike" dirty="0">
                          <a:effectLst/>
                        </a:rPr>
                        <a:t>Less than high school diploma</a:t>
                      </a:r>
                      <a:endParaRPr lang="en-US" sz="1050" b="0"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050" b="0" u="none" strike="noStrike" dirty="0">
                          <a:effectLst/>
                        </a:rPr>
                        <a:t>High school diploma or equivalent</a:t>
                      </a:r>
                      <a:endParaRPr lang="en-US" sz="1050" b="0"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050" b="0" u="none" strike="noStrike">
                          <a:effectLst/>
                        </a:rPr>
                        <a:t>Some college, no degree</a:t>
                      </a:r>
                      <a:endParaRPr lang="en-US" sz="1050" b="0"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en-US" sz="1050" b="0" u="none" strike="noStrike">
                          <a:effectLst/>
                        </a:rPr>
                        <a:t>Associate's degree</a:t>
                      </a:r>
                      <a:endParaRPr lang="en-US" sz="1050" b="0"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en-US" sz="1050" b="0" u="none" strike="noStrike" dirty="0">
                          <a:effectLst/>
                        </a:rPr>
                        <a:t>Bachelor's degree</a:t>
                      </a:r>
                      <a:endParaRPr lang="en-US" sz="1050" b="0" i="0" u="none" strike="noStrike" dirty="0">
                        <a:solidFill>
                          <a:srgbClr val="FFFFFF"/>
                        </a:solidFill>
                        <a:effectLst/>
                        <a:latin typeface="Calibri" panose="020F0502020204030204" pitchFamily="34" charset="0"/>
                      </a:endParaRPr>
                    </a:p>
                  </a:txBody>
                  <a:tcPr marL="7620" marR="7620" marT="7620" marB="0" anchor="b"/>
                </a:tc>
                <a:tc>
                  <a:txBody>
                    <a:bodyPr/>
                    <a:lstStyle/>
                    <a:p>
                      <a:pPr algn="ctr" fontAlgn="b"/>
                      <a:r>
                        <a:rPr lang="en-US" sz="1050" b="0" u="none" strike="noStrike">
                          <a:effectLst/>
                        </a:rPr>
                        <a:t>Master's degree</a:t>
                      </a:r>
                      <a:endParaRPr lang="en-US" sz="1050" b="0" i="0" u="none" strike="noStrike">
                        <a:solidFill>
                          <a:srgbClr val="FFFFFF"/>
                        </a:solidFill>
                        <a:effectLst/>
                        <a:latin typeface="Calibri" panose="020F0502020204030204" pitchFamily="34" charset="0"/>
                      </a:endParaRPr>
                    </a:p>
                  </a:txBody>
                  <a:tcPr marL="7620" marR="7620" marT="7620" marB="0" anchor="b"/>
                </a:tc>
                <a:tc>
                  <a:txBody>
                    <a:bodyPr/>
                    <a:lstStyle/>
                    <a:p>
                      <a:pPr algn="ctr" fontAlgn="b"/>
                      <a:r>
                        <a:rPr lang="en-US" sz="1050" b="0" u="none" strike="noStrike" dirty="0">
                          <a:effectLst/>
                        </a:rPr>
                        <a:t>Doctoral or professional degree</a:t>
                      </a:r>
                      <a:endParaRPr lang="en-US" sz="1050" b="0" i="0" u="none" strike="noStrike" dirty="0">
                        <a:solidFill>
                          <a:srgbClr val="FFFFFF"/>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95220585"/>
                  </a:ext>
                </a:extLst>
              </a:tr>
              <a:tr h="333885">
                <a:tc>
                  <a:txBody>
                    <a:bodyPr/>
                    <a:lstStyle/>
                    <a:p>
                      <a:pPr algn="r" fontAlgn="b"/>
                      <a:r>
                        <a:rPr lang="en-US" sz="1050" b="0" u="none" strike="noStrike" dirty="0">
                          <a:effectLst/>
                        </a:rPr>
                        <a:t>-50.602</a:t>
                      </a:r>
                      <a:endParaRPr lang="en-US" sz="1050" b="0" i="0" u="none" strike="noStrike" dirty="0">
                        <a:effectLst/>
                        <a:latin typeface="Calibri" panose="020F0502020204030204" pitchFamily="34" charset="0"/>
                      </a:endParaRPr>
                    </a:p>
                  </a:txBody>
                  <a:tcPr marL="7620" marR="7620" marT="7620" marB="0" anchor="b"/>
                </a:tc>
                <a:tc>
                  <a:txBody>
                    <a:bodyPr/>
                    <a:lstStyle/>
                    <a:p>
                      <a:pPr algn="r" fontAlgn="b"/>
                      <a:r>
                        <a:rPr lang="en-US" sz="1050" b="0" u="none" strike="noStrike">
                          <a:effectLst/>
                        </a:rPr>
                        <a:t>-147.448</a:t>
                      </a:r>
                      <a:endParaRPr lang="en-US" sz="1050" b="0" i="0" u="none" strike="noStrike">
                        <a:effectLst/>
                        <a:latin typeface="Calibri" panose="020F0502020204030204" pitchFamily="34" charset="0"/>
                      </a:endParaRPr>
                    </a:p>
                  </a:txBody>
                  <a:tcPr marL="7620" marR="7620" marT="7620" marB="0" anchor="b"/>
                </a:tc>
                <a:tc>
                  <a:txBody>
                    <a:bodyPr/>
                    <a:lstStyle/>
                    <a:p>
                      <a:pPr algn="r" fontAlgn="b"/>
                      <a:r>
                        <a:rPr lang="en-US" sz="1050" b="0" u="none" strike="noStrike">
                          <a:effectLst/>
                        </a:rPr>
                        <a:t>-119.366</a:t>
                      </a:r>
                      <a:endParaRPr lang="en-US" sz="1050" b="0" i="0" u="none" strike="noStrike">
                        <a:effectLst/>
                        <a:latin typeface="Calibri" panose="020F0502020204030204" pitchFamily="34" charset="0"/>
                      </a:endParaRPr>
                    </a:p>
                  </a:txBody>
                  <a:tcPr marL="7620" marR="7620" marT="7620" marB="0" anchor="b"/>
                </a:tc>
                <a:tc>
                  <a:txBody>
                    <a:bodyPr/>
                    <a:lstStyle/>
                    <a:p>
                      <a:pPr algn="r" fontAlgn="b"/>
                      <a:r>
                        <a:rPr lang="en-US" sz="1050" b="0" u="none" strike="noStrike">
                          <a:effectLst/>
                        </a:rPr>
                        <a:t>-53.420</a:t>
                      </a:r>
                      <a:endParaRPr lang="en-US" sz="1050" b="0" i="0" u="none" strike="noStrike">
                        <a:effectLst/>
                        <a:latin typeface="Calibri" panose="020F0502020204030204" pitchFamily="34" charset="0"/>
                      </a:endParaRPr>
                    </a:p>
                  </a:txBody>
                  <a:tcPr marL="7620" marR="7620" marT="7620" marB="0" anchor="b"/>
                </a:tc>
                <a:tc>
                  <a:txBody>
                    <a:bodyPr/>
                    <a:lstStyle/>
                    <a:p>
                      <a:pPr algn="r" fontAlgn="b"/>
                      <a:r>
                        <a:rPr lang="en-US" sz="1050" b="0" u="none" strike="noStrike">
                          <a:effectLst/>
                        </a:rPr>
                        <a:t>-114.081</a:t>
                      </a:r>
                      <a:endParaRPr lang="en-US" sz="1050" b="0" i="0" u="none" strike="noStrike">
                        <a:effectLst/>
                        <a:latin typeface="Calibri" panose="020F0502020204030204" pitchFamily="34" charset="0"/>
                      </a:endParaRPr>
                    </a:p>
                  </a:txBody>
                  <a:tcPr marL="7620" marR="7620" marT="7620" marB="0" anchor="b"/>
                </a:tc>
                <a:tc>
                  <a:txBody>
                    <a:bodyPr/>
                    <a:lstStyle/>
                    <a:p>
                      <a:pPr algn="r" fontAlgn="b"/>
                      <a:r>
                        <a:rPr lang="en-US" sz="1050" b="0" u="none" strike="noStrike">
                          <a:effectLst/>
                        </a:rPr>
                        <a:t>-48.150</a:t>
                      </a:r>
                      <a:endParaRPr lang="en-US" sz="1050" b="0" i="0" u="none" strike="noStrike">
                        <a:effectLst/>
                        <a:latin typeface="Calibri" panose="020F0502020204030204" pitchFamily="34" charset="0"/>
                      </a:endParaRPr>
                    </a:p>
                  </a:txBody>
                  <a:tcPr marL="7620" marR="7620" marT="7620" marB="0" anchor="b"/>
                </a:tc>
                <a:tc>
                  <a:txBody>
                    <a:bodyPr/>
                    <a:lstStyle/>
                    <a:p>
                      <a:pPr algn="r" fontAlgn="b"/>
                      <a:r>
                        <a:rPr lang="en-US" sz="1050" b="0" u="none" strike="noStrike" dirty="0">
                          <a:effectLst/>
                        </a:rPr>
                        <a:t>-17.780</a:t>
                      </a:r>
                      <a:endParaRPr lang="en-US" sz="1050" b="0" i="0" u="none" strike="noStrike" dirty="0">
                        <a:effectLst/>
                        <a:latin typeface="Calibri" panose="020F0502020204030204" pitchFamily="34" charset="0"/>
                      </a:endParaRPr>
                    </a:p>
                  </a:txBody>
                  <a:tcPr marL="7620" marR="7620" marT="7620" marB="0" anchor="b"/>
                </a:tc>
                <a:extLst>
                  <a:ext uri="{0D108BD9-81ED-4DB2-BD59-A6C34878D82A}">
                    <a16:rowId xmlns:a16="http://schemas.microsoft.com/office/drawing/2014/main" val="430510528"/>
                  </a:ext>
                </a:extLst>
              </a:tr>
            </a:tbl>
          </a:graphicData>
        </a:graphic>
      </p:graphicFrame>
    </p:spTree>
    <p:extLst>
      <p:ext uri="{BB962C8B-B14F-4D97-AF65-F5344CB8AC3E}">
        <p14:creationId xmlns:p14="http://schemas.microsoft.com/office/powerpoint/2010/main" val="36595090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84197-26AB-46DF-A559-62F38B489BC2}"/>
              </a:ext>
            </a:extLst>
          </p:cNvPr>
          <p:cNvSpPr txBox="1"/>
          <p:nvPr/>
        </p:nvSpPr>
        <p:spPr>
          <a:xfrm>
            <a:off x="475748" y="1348038"/>
            <a:ext cx="2977314"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ea typeface="+mn-lt"/>
                <a:cs typeface="+mn-lt"/>
              </a:rPr>
              <a:t>Employment by Race – All Regions</a:t>
            </a:r>
            <a:endParaRPr lang="en-US" dirty="0">
              <a:ea typeface="+mn-lt"/>
              <a:cs typeface="+mn-lt"/>
            </a:endParaRPr>
          </a:p>
          <a:p>
            <a:endParaRPr lang="en-US" sz="2000" b="1" dirty="0">
              <a:cs typeface="Segoe UI Semilight"/>
            </a:endParaRPr>
          </a:p>
          <a:p>
            <a:r>
              <a:rPr lang="en-US" dirty="0">
                <a:cs typeface="Segoe UI Semilight"/>
              </a:rPr>
              <a:t>COVID migration trends affect SEI across the entire nation, not just within center cities, through the widening of racial/ethnic disparities.</a:t>
            </a:r>
          </a:p>
          <a:p>
            <a:endParaRPr lang="en-US" sz="2000" b="1" dirty="0">
              <a:cs typeface="Segoe UI Semilight"/>
            </a:endParaRPr>
          </a:p>
          <a:p>
            <a:pPr algn="l"/>
            <a:endParaRPr lang="en-US" sz="2000" b="1" dirty="0">
              <a:cs typeface="Segoe UI Semilight"/>
            </a:endParaRPr>
          </a:p>
          <a:p>
            <a:endParaRPr lang="en-US" sz="2000" b="1" dirty="0">
              <a:cs typeface="Segoe UI Semilight"/>
            </a:endParaRPr>
          </a:p>
          <a:p>
            <a:endParaRPr lang="en-US" sz="2000" i="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pic>
        <p:nvPicPr>
          <p:cNvPr id="2" name="Picture 5" descr="Chart, bar chart&#10;&#10;Description automatically generated">
            <a:extLst>
              <a:ext uri="{FF2B5EF4-FFF2-40B4-BE49-F238E27FC236}">
                <a16:creationId xmlns:a16="http://schemas.microsoft.com/office/drawing/2014/main" id="{C5E69EC7-35A8-452C-BD2B-D42D7D8E17CD}"/>
              </a:ext>
            </a:extLst>
          </p:cNvPr>
          <p:cNvPicPr>
            <a:picLocks noChangeAspect="1"/>
          </p:cNvPicPr>
          <p:nvPr/>
        </p:nvPicPr>
        <p:blipFill>
          <a:blip r:embed="rId2"/>
          <a:stretch>
            <a:fillRect/>
          </a:stretch>
        </p:blipFill>
        <p:spPr>
          <a:xfrm>
            <a:off x="3930817" y="1026157"/>
            <a:ext cx="8067172" cy="5369164"/>
          </a:xfrm>
          <a:prstGeom prst="rect">
            <a:avLst/>
          </a:prstGeom>
        </p:spPr>
      </p:pic>
      <p:sp>
        <p:nvSpPr>
          <p:cNvPr id="5" name="TextBox 4">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spTree>
    <p:extLst>
      <p:ext uri="{BB962C8B-B14F-4D97-AF65-F5344CB8AC3E}">
        <p14:creationId xmlns:p14="http://schemas.microsoft.com/office/powerpoint/2010/main" val="2104915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B27C0C2E-0482-4CF5-B0F5-AAE94C4525D6}"/>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Introduction</a:t>
            </a:r>
          </a:p>
        </p:txBody>
      </p:sp>
      <p:sp>
        <p:nvSpPr>
          <p:cNvPr id="2" name="Rectangle 1"/>
          <p:cNvSpPr/>
          <p:nvPr/>
        </p:nvSpPr>
        <p:spPr>
          <a:xfrm>
            <a:off x="640561" y="1668742"/>
            <a:ext cx="10901719" cy="3970318"/>
          </a:xfrm>
          <a:prstGeom prst="rect">
            <a:avLst/>
          </a:prstGeom>
        </p:spPr>
        <p:txBody>
          <a:bodyPr wrap="square" lIns="91440" tIns="45720" rIns="91440" bIns="45720" anchor="t">
            <a:spAutoFit/>
          </a:bodyPr>
          <a:lstStyle/>
          <a:p>
            <a:pPr algn="ctr" fontAlgn="base"/>
            <a:r>
              <a:rPr lang="en-US" b="1" dirty="0">
                <a:solidFill>
                  <a:srgbClr val="000000"/>
                </a:solidFill>
                <a:latin typeface="Segoe UI Semilight"/>
                <a:cs typeface="Segoe UI Semilight"/>
              </a:rPr>
              <a:t>Analysts use regional macroeconomic models to answer “what if?...” questions about the effects of policies on national, state, local, and other regional economies.</a:t>
            </a:r>
          </a:p>
          <a:p>
            <a:pPr algn="ctr" fontAlgn="base"/>
            <a:endParaRPr lang="en-US" b="1" dirty="0">
              <a:solidFill>
                <a:srgbClr val="000000"/>
              </a:solidFill>
              <a:latin typeface="Segoe UI Semilight" panose="020B0402040204020203" pitchFamily="34" charset="0"/>
            </a:endParaRPr>
          </a:p>
          <a:p>
            <a:pPr algn="ctr" fontAlgn="base"/>
            <a:r>
              <a:rPr lang="en-US" b="1" dirty="0">
                <a:solidFill>
                  <a:srgbClr val="000000"/>
                </a:solidFill>
                <a:latin typeface="Segoe UI Semilight"/>
                <a:cs typeface="Segoe UI Semilight"/>
              </a:rPr>
              <a:t>Typically, decision-makers and the public have been most interested in aggregate indicators (total employment, GDP, personal income) in assessing policies.</a:t>
            </a:r>
            <a:endParaRPr lang="en-US" b="1" dirty="0">
              <a:solidFill>
                <a:srgbClr val="000000"/>
              </a:solidFill>
              <a:latin typeface="Segoe UI Semilight" panose="020B0402040204020203" pitchFamily="34" charset="0"/>
              <a:cs typeface="Segoe UI Semilight"/>
            </a:endParaRPr>
          </a:p>
          <a:p>
            <a:pPr algn="ctr" fontAlgn="base"/>
            <a:endParaRPr lang="en-US" b="1" dirty="0">
              <a:solidFill>
                <a:srgbClr val="000000"/>
              </a:solidFill>
              <a:latin typeface="Segoe UI Semilight" panose="020B0402040204020203" pitchFamily="34" charset="0"/>
            </a:endParaRPr>
          </a:p>
          <a:p>
            <a:pPr algn="ctr" fontAlgn="base"/>
            <a:r>
              <a:rPr lang="en-US" b="1" dirty="0">
                <a:solidFill>
                  <a:srgbClr val="000000"/>
                </a:solidFill>
                <a:latin typeface="Segoe UI Semilight" panose="020B0402040204020203" pitchFamily="34" charset="0"/>
              </a:rPr>
              <a:t>Increasingly, policy makers would like to understand the effects of policies on the distribution of wages/income, on racial/ethnic groups, on male/female workers, and on employment by educational attainment.</a:t>
            </a:r>
          </a:p>
          <a:p>
            <a:pPr algn="ctr" fontAlgn="base"/>
            <a:endParaRPr lang="en-US" b="1" dirty="0">
              <a:solidFill>
                <a:srgbClr val="000000"/>
              </a:solidFill>
              <a:latin typeface="Segoe UI Semilight" panose="020B0402040204020203" pitchFamily="34" charset="0"/>
            </a:endParaRPr>
          </a:p>
          <a:p>
            <a:pPr algn="ctr" fontAlgn="base"/>
            <a:r>
              <a:rPr lang="en-US" b="1" dirty="0">
                <a:solidFill>
                  <a:srgbClr val="000000"/>
                </a:solidFill>
                <a:latin typeface="Segoe UI Semilight"/>
                <a:cs typeface="Segoe UI Semilight"/>
              </a:rPr>
              <a:t>This paper presents REMI SEI, showing the distributional effects of regional economic policies.</a:t>
            </a:r>
          </a:p>
          <a:p>
            <a:pPr algn="ctr" fontAlgn="base"/>
            <a:endParaRPr lang="en-US" b="1" dirty="0">
              <a:solidFill>
                <a:srgbClr val="000000"/>
              </a:solidFill>
              <a:latin typeface="Segoe UI Semilight" panose="020B0402040204020203" pitchFamily="34" charset="0"/>
            </a:endParaRPr>
          </a:p>
          <a:p>
            <a:pPr algn="ctr" fontAlgn="base"/>
            <a:r>
              <a:rPr lang="en-US" b="1" dirty="0">
                <a:solidFill>
                  <a:srgbClr val="000000"/>
                </a:solidFill>
                <a:latin typeface="Segoe UI Semilight"/>
                <a:cs typeface="Segoe UI Semilight"/>
              </a:rPr>
              <a:t>In particular, REMI SEI addresses the need for public policy to provide broad-based benefits to the residents of a region.</a:t>
            </a:r>
          </a:p>
        </p:txBody>
      </p:sp>
    </p:spTree>
    <p:extLst>
      <p:ext uri="{BB962C8B-B14F-4D97-AF65-F5344CB8AC3E}">
        <p14:creationId xmlns:p14="http://schemas.microsoft.com/office/powerpoint/2010/main" val="4211350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1384197-26AB-46DF-A559-62F38B489BC2}"/>
              </a:ext>
            </a:extLst>
          </p:cNvPr>
          <p:cNvSpPr txBox="1"/>
          <p:nvPr/>
        </p:nvSpPr>
        <p:spPr>
          <a:xfrm>
            <a:off x="475748" y="1348038"/>
            <a:ext cx="2977314"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smtClean="0">
                <a:ea typeface="+mn-lt"/>
                <a:cs typeface="+mn-lt"/>
              </a:rPr>
              <a:t>Prices by Income Level </a:t>
            </a:r>
            <a:r>
              <a:rPr lang="en-US" sz="2000" b="1" dirty="0">
                <a:ea typeface="+mn-lt"/>
                <a:cs typeface="+mn-lt"/>
              </a:rPr>
              <a:t>– All Regions</a:t>
            </a:r>
            <a:endParaRPr lang="en-US" dirty="0">
              <a:ea typeface="+mn-lt"/>
              <a:cs typeface="+mn-lt"/>
            </a:endParaRPr>
          </a:p>
          <a:p>
            <a:endParaRPr lang="en-US" sz="2000" b="1" dirty="0">
              <a:cs typeface="Segoe UI Semilight"/>
            </a:endParaRPr>
          </a:p>
          <a:p>
            <a:endParaRPr lang="en-US" sz="2000" b="1" dirty="0">
              <a:cs typeface="Segoe UI Semilight"/>
            </a:endParaRPr>
          </a:p>
          <a:p>
            <a:pPr algn="l"/>
            <a:endParaRPr lang="en-US" sz="2000" b="1" dirty="0">
              <a:cs typeface="Segoe UI Semilight"/>
            </a:endParaRPr>
          </a:p>
          <a:p>
            <a:endParaRPr lang="en-US" sz="2000" b="1" dirty="0">
              <a:cs typeface="Segoe UI Semilight"/>
            </a:endParaRPr>
          </a:p>
          <a:p>
            <a:endParaRPr lang="en-US" sz="2000" i="1" dirty="0">
              <a:cs typeface="Segoe UI Semilight"/>
            </a:endParaRPr>
          </a:p>
          <a:p>
            <a:endParaRPr lang="en-US" sz="2000" i="1" dirty="0">
              <a:cs typeface="Segoe UI Semilight"/>
            </a:endParaRPr>
          </a:p>
          <a:p>
            <a:endParaRPr lang="en-US" b="1" dirty="0">
              <a:cs typeface="Segoe UI Semilight"/>
            </a:endParaRPr>
          </a:p>
          <a:p>
            <a:endParaRPr lang="en-US" dirty="0">
              <a:cs typeface="Segoe UI Semilight"/>
            </a:endParaRPr>
          </a:p>
        </p:txBody>
      </p:sp>
      <p:sp>
        <p:nvSpPr>
          <p:cNvPr id="5" name="TextBox 4">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latin typeface="Segoe UI Semibold"/>
                <a:ea typeface="+mn-lt"/>
                <a:cs typeface="+mn-lt"/>
              </a:rPr>
              <a:t>Model Simulation: REMI</a:t>
            </a:r>
            <a:r>
              <a:rPr lang="en-US" sz="2800" dirty="0">
                <a:ea typeface="+mn-lt"/>
                <a:cs typeface="+mn-lt"/>
              </a:rPr>
              <a:t> </a:t>
            </a:r>
            <a:r>
              <a:rPr lang="en-US" sz="2800" dirty="0">
                <a:latin typeface="Segoe UI Semibold"/>
                <a:ea typeface="+mn-lt"/>
                <a:cs typeface="+mn-lt"/>
              </a:rPr>
              <a:t>SEI</a:t>
            </a:r>
          </a:p>
        </p:txBody>
      </p:sp>
      <p:pic>
        <p:nvPicPr>
          <p:cNvPr id="3" name="Picture 2"/>
          <p:cNvPicPr>
            <a:picLocks noChangeAspect="1"/>
          </p:cNvPicPr>
          <p:nvPr/>
        </p:nvPicPr>
        <p:blipFill>
          <a:blip r:embed="rId2"/>
          <a:stretch>
            <a:fillRect/>
          </a:stretch>
        </p:blipFill>
        <p:spPr>
          <a:xfrm>
            <a:off x="3453061" y="1348038"/>
            <a:ext cx="8483767" cy="4011902"/>
          </a:xfrm>
          <a:prstGeom prst="rect">
            <a:avLst/>
          </a:prstGeom>
        </p:spPr>
      </p:pic>
    </p:spTree>
    <p:extLst>
      <p:ext uri="{BB962C8B-B14F-4D97-AF65-F5344CB8AC3E}">
        <p14:creationId xmlns:p14="http://schemas.microsoft.com/office/powerpoint/2010/main" val="2927477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638961" y="1580936"/>
            <a:ext cx="10918037" cy="4401205"/>
          </a:xfrm>
          <a:prstGeom prst="rect">
            <a:avLst/>
          </a:prstGeom>
          <a:noFill/>
        </p:spPr>
        <p:txBody>
          <a:bodyPr wrap="square" lIns="0" rtlCol="0">
            <a:spAutoFit/>
          </a:bodyPr>
          <a:lstStyle/>
          <a:p>
            <a:pPr marL="342900" indent="-342900">
              <a:spcAft>
                <a:spcPts val="600"/>
              </a:spcAft>
              <a:buFont typeface="Arial" panose="020B0604020202020204" pitchFamily="34" charset="0"/>
              <a:buChar char="•"/>
            </a:pPr>
            <a:r>
              <a:rPr lang="en-US" sz="2000" dirty="0"/>
              <a:t>REMI-SEI shows the distributional effects of regional economic policies</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r>
              <a:rPr lang="en-US" sz="2000" dirty="0"/>
              <a:t>Public policies are meant to benefit the public; analysis of the effect of policies for compensation, educational and demographic groups helps policy-makers evaluate policy implications for all residents</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r>
              <a:rPr lang="en-US" sz="2000" dirty="0"/>
              <a:t>Racial, gender, regional, and educational disparities are driving the political and policy agenda at the national, state and local level</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r>
              <a:rPr lang="en-US" sz="2000" dirty="0"/>
              <a:t>REMI-SEI allows these questions to be addressed in a constructive, data-based framework.</a:t>
            </a:r>
          </a:p>
          <a:p>
            <a:pPr marL="342900" indent="-342900">
              <a:spcAft>
                <a:spcPts val="600"/>
              </a:spcAft>
              <a:buFont typeface="Arial" panose="020B0604020202020204" pitchFamily="34" charset="0"/>
              <a:buChar char="•"/>
            </a:pPr>
            <a:endParaRPr lang="en-US" sz="2000" dirty="0"/>
          </a:p>
          <a:p>
            <a:pPr marL="342900" indent="-342900">
              <a:spcAft>
                <a:spcPts val="600"/>
              </a:spcAft>
              <a:buFont typeface="Arial" panose="020B0604020202020204" pitchFamily="34" charset="0"/>
              <a:buChar char="•"/>
            </a:pPr>
            <a:endParaRPr lang="en-US" sz="2000" dirty="0"/>
          </a:p>
        </p:txBody>
      </p:sp>
      <p:sp>
        <p:nvSpPr>
          <p:cNvPr id="6" name="TextBox 5">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Conclusion</a:t>
            </a:r>
          </a:p>
        </p:txBody>
      </p:sp>
    </p:spTree>
    <p:extLst>
      <p:ext uri="{BB962C8B-B14F-4D97-AF65-F5344CB8AC3E}">
        <p14:creationId xmlns:p14="http://schemas.microsoft.com/office/powerpoint/2010/main" val="27468291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8" y="5667314"/>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Q&amp;A</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A5CA18DA-04FB-4196-A4D2-B01F8A7AA339}"/>
              </a:ext>
            </a:extLst>
          </p:cNvPr>
          <p:cNvSpPr/>
          <p:nvPr/>
        </p:nvSpPr>
        <p:spPr>
          <a:xfrm>
            <a:off x="1285560" y="2507862"/>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6" name="Rectangle 5">
            <a:extLst>
              <a:ext uri="{FF2B5EF4-FFF2-40B4-BE49-F238E27FC236}">
                <a16:creationId xmlns:a16="http://schemas.microsoft.com/office/drawing/2014/main" id="{F0C30E94-B83B-409B-919A-E1FD59AAAEB0}"/>
              </a:ext>
            </a:extLst>
          </p:cNvPr>
          <p:cNvSpPr/>
          <p:nvPr/>
        </p:nvSpPr>
        <p:spPr>
          <a:xfrm>
            <a:off x="1285560" y="18731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 </a:t>
            </a:r>
          </a:p>
        </p:txBody>
      </p:sp>
      <p:sp>
        <p:nvSpPr>
          <p:cNvPr id="7" name="Rectangle 6">
            <a:extLst>
              <a:ext uri="{FF2B5EF4-FFF2-40B4-BE49-F238E27FC236}">
                <a16:creationId xmlns:a16="http://schemas.microsoft.com/office/drawing/2014/main" id="{E608611A-508E-4925-B8D8-09DA03F0FEA8}"/>
              </a:ext>
            </a:extLst>
          </p:cNvPr>
          <p:cNvSpPr/>
          <p:nvPr/>
        </p:nvSpPr>
        <p:spPr>
          <a:xfrm>
            <a:off x="1285562" y="44060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latin typeface="Segoe UI Light" panose="020B0502040204020203" pitchFamily="34" charset="0"/>
                <a:cs typeface="Segoe UI Light" panose="020B0502040204020203" pitchFamily="34" charset="0"/>
              </a:rPr>
              <a:t>Prices by Income Level</a:t>
            </a:r>
            <a:endParaRPr lang="en-US" dirty="0">
              <a:solidFill>
                <a:srgbClr val="000000"/>
              </a:solidFill>
              <a:latin typeface="Segoe UI Light" panose="020B0502040204020203" pitchFamily="34" charset="0"/>
              <a:cs typeface="Segoe UI Light" panose="020B0502040204020203" pitchFamily="34" charset="0"/>
            </a:endParaRPr>
          </a:p>
        </p:txBody>
      </p:sp>
      <p:sp>
        <p:nvSpPr>
          <p:cNvPr id="8" name="Rectangle 7">
            <a:extLst>
              <a:ext uri="{FF2B5EF4-FFF2-40B4-BE49-F238E27FC236}">
                <a16:creationId xmlns:a16="http://schemas.microsoft.com/office/drawing/2014/main" id="{03D508A7-A3F8-431B-9F99-A3A0A3FF9D34}"/>
              </a:ext>
            </a:extLst>
          </p:cNvPr>
          <p:cNvSpPr/>
          <p:nvPr/>
        </p:nvSpPr>
        <p:spPr>
          <a:xfrm>
            <a:off x="1285561" y="313957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16" name="Rectangle 15">
            <a:extLst>
              <a:ext uri="{FF2B5EF4-FFF2-40B4-BE49-F238E27FC236}">
                <a16:creationId xmlns:a16="http://schemas.microsoft.com/office/drawing/2014/main" id="{BC2F12E4-CF37-42C4-B84B-3406B585ECFF}"/>
              </a:ext>
            </a:extLst>
          </p:cNvPr>
          <p:cNvSpPr/>
          <p:nvPr/>
        </p:nvSpPr>
        <p:spPr>
          <a:xfrm>
            <a:off x="1285559" y="503666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000000"/>
                </a:solidFill>
                <a:latin typeface="Segoe UI Light" panose="020B0502040204020203" pitchFamily="34" charset="0"/>
                <a:cs typeface="Segoe UI Light" panose="020B0502040204020203" pitchFamily="34" charset="0"/>
              </a:rPr>
              <a:t>Model </a:t>
            </a:r>
            <a:r>
              <a:rPr lang="en-US" dirty="0">
                <a:solidFill>
                  <a:srgbClr val="000000"/>
                </a:solidFill>
                <a:latin typeface="Segoe UI Light" panose="020B0502040204020203" pitchFamily="34" charset="0"/>
                <a:cs typeface="Segoe UI Light" panose="020B0502040204020203" pitchFamily="34" charset="0"/>
              </a:rPr>
              <a:t>Simulation</a:t>
            </a:r>
            <a:endParaRPr lang="en-US" dirty="0">
              <a:solidFill>
                <a:srgbClr val="000000"/>
              </a:solidFill>
              <a:latin typeface="Segoe UI Light" panose="020B0502040204020203" pitchFamily="34" charset="0"/>
              <a:cs typeface="Segoe UI Light" panose="020B0502040204020203" pitchFamily="34" charset="0"/>
            </a:endParaRP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62" y="377226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3418899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E7C1274-9A3F-4CF3-91F5-0D88F3170144}"/>
              </a:ext>
            </a:extLst>
          </p:cNvPr>
          <p:cNvSpPr txBox="1"/>
          <p:nvPr/>
        </p:nvSpPr>
        <p:spPr>
          <a:xfrm>
            <a:off x="2414081" y="2699505"/>
            <a:ext cx="7363838" cy="2308324"/>
          </a:xfrm>
          <a:prstGeom prst="rect">
            <a:avLst/>
          </a:prstGeom>
          <a:noFill/>
        </p:spPr>
        <p:txBody>
          <a:bodyPr wrap="square" rtlCol="0">
            <a:spAutoFit/>
          </a:bodyPr>
          <a:lstStyle/>
          <a:p>
            <a:pPr algn="ctr"/>
            <a:r>
              <a:rPr lang="en-US" sz="4400" dirty="0">
                <a:solidFill>
                  <a:srgbClr val="000000"/>
                </a:solidFill>
                <a:latin typeface="Segoe UI Semibold" panose="020B0702040204020203" pitchFamily="34" charset="0"/>
                <a:cs typeface="Segoe UI Semibold" panose="020B0702040204020203" pitchFamily="34" charset="0"/>
              </a:rPr>
              <a:t>Thank you for attending!</a:t>
            </a:r>
          </a:p>
          <a:p>
            <a:pPr algn="ctr"/>
            <a:endParaRPr lang="en-US" sz="3600" dirty="0">
              <a:solidFill>
                <a:srgbClr val="000000"/>
              </a:solidFill>
              <a:latin typeface="Segoe UI Semilight" panose="020B0402040204020203" pitchFamily="34" charset="0"/>
              <a:cs typeface="Segoe UI Semilight" panose="020B0402040204020203" pitchFamily="34" charset="0"/>
            </a:endParaRPr>
          </a:p>
          <a:p>
            <a:pPr algn="ctr"/>
            <a:r>
              <a:rPr lang="en-US" sz="3200" dirty="0">
                <a:solidFill>
                  <a:srgbClr val="000000"/>
                </a:solidFill>
                <a:latin typeface="Segoe UI Semilight" panose="020B0402040204020203" pitchFamily="34" charset="0"/>
                <a:cs typeface="Segoe UI Semilight" panose="020B0402040204020203" pitchFamily="34" charset="0"/>
              </a:rPr>
              <a:t>For more information, please contact info@remi.com</a:t>
            </a:r>
          </a:p>
        </p:txBody>
      </p:sp>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Q&amp;A</a:t>
            </a:r>
          </a:p>
        </p:txBody>
      </p:sp>
    </p:spTree>
    <p:extLst>
      <p:ext uri="{BB962C8B-B14F-4D97-AF65-F5344CB8AC3E}">
        <p14:creationId xmlns:p14="http://schemas.microsoft.com/office/powerpoint/2010/main" val="2270530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3004;p39">
            <a:extLst>
              <a:ext uri="{FF2B5EF4-FFF2-40B4-BE49-F238E27FC236}">
                <a16:creationId xmlns:a16="http://schemas.microsoft.com/office/drawing/2014/main" id="{7D441915-BA5A-4093-BF74-C6BA5BC434F4}"/>
              </a:ext>
            </a:extLst>
          </p:cNvPr>
          <p:cNvSpPr/>
          <p:nvPr/>
        </p:nvSpPr>
        <p:spPr>
          <a:xfrm>
            <a:off x="1213497" y="1321911"/>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35" name="Google Shape;3005;p39">
            <a:extLst>
              <a:ext uri="{FF2B5EF4-FFF2-40B4-BE49-F238E27FC236}">
                <a16:creationId xmlns:a16="http://schemas.microsoft.com/office/drawing/2014/main" id="{5E4FF452-52E5-4092-A13D-779C3FF58D15}"/>
              </a:ext>
            </a:extLst>
          </p:cNvPr>
          <p:cNvSpPr/>
          <p:nvPr/>
        </p:nvSpPr>
        <p:spPr>
          <a:xfrm>
            <a:off x="4257823" y="1325810"/>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36" name="Google Shape;3007;p39">
            <a:extLst>
              <a:ext uri="{FF2B5EF4-FFF2-40B4-BE49-F238E27FC236}">
                <a16:creationId xmlns:a16="http://schemas.microsoft.com/office/drawing/2014/main" id="{DFCBD6C0-A885-49DB-9352-3DF5FAEAF766}"/>
              </a:ext>
            </a:extLst>
          </p:cNvPr>
          <p:cNvSpPr/>
          <p:nvPr/>
        </p:nvSpPr>
        <p:spPr>
          <a:xfrm>
            <a:off x="7110645" y="1321301"/>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6C1C1C">
                  <a:lumMod val="50000"/>
                </a:srgbClr>
              </a:solidFill>
              <a:effectLst/>
              <a:uLnTx/>
              <a:uFillTx/>
              <a:latin typeface="Garamond" panose="02020404030301010803" pitchFamily="18" charset="0"/>
              <a:ea typeface="Quattrocento Sans"/>
              <a:cs typeface="Quattrocento Sans"/>
              <a:sym typeface="Quattrocento Sans"/>
            </a:endParaRPr>
          </a:p>
        </p:txBody>
      </p:sp>
      <p:sp>
        <p:nvSpPr>
          <p:cNvPr id="38" name="Google Shape;3008;p39">
            <a:extLst>
              <a:ext uri="{FF2B5EF4-FFF2-40B4-BE49-F238E27FC236}">
                <a16:creationId xmlns:a16="http://schemas.microsoft.com/office/drawing/2014/main" id="{74F37F67-82F4-4C79-B6C7-3D50767BDC0D}"/>
              </a:ext>
            </a:extLst>
          </p:cNvPr>
          <p:cNvSpPr/>
          <p:nvPr/>
        </p:nvSpPr>
        <p:spPr>
          <a:xfrm>
            <a:off x="9868449" y="1325452"/>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6C1C1C">
                  <a:lumMod val="50000"/>
                </a:srgbClr>
              </a:solidFill>
              <a:effectLst/>
              <a:uLnTx/>
              <a:uFillTx/>
              <a:latin typeface="Garamond" panose="02020404030301010803" pitchFamily="18" charset="0"/>
              <a:ea typeface="Quattrocento Sans"/>
              <a:cs typeface="Quattrocento Sans"/>
              <a:sym typeface="Quattrocento Sans"/>
            </a:endParaRPr>
          </a:p>
        </p:txBody>
      </p:sp>
      <p:sp>
        <p:nvSpPr>
          <p:cNvPr id="41" name="Google Shape;3014;p39">
            <a:extLst>
              <a:ext uri="{FF2B5EF4-FFF2-40B4-BE49-F238E27FC236}">
                <a16:creationId xmlns:a16="http://schemas.microsoft.com/office/drawing/2014/main" id="{F14534C0-E389-4D7B-B400-2213F3524980}"/>
              </a:ext>
            </a:extLst>
          </p:cNvPr>
          <p:cNvSpPr txBox="1"/>
          <p:nvPr/>
        </p:nvSpPr>
        <p:spPr>
          <a:xfrm>
            <a:off x="275602" y="2621385"/>
            <a:ext cx="2919217" cy="410100"/>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sym typeface="Quattrocento Sans"/>
              </a:rPr>
              <a:t>Compensation Distribution</a:t>
            </a:r>
            <a:endParaRPr kumimoji="0"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42" name="Google Shape;3015;p39">
            <a:extLst>
              <a:ext uri="{FF2B5EF4-FFF2-40B4-BE49-F238E27FC236}">
                <a16:creationId xmlns:a16="http://schemas.microsoft.com/office/drawing/2014/main" id="{FEF70403-D928-4038-9705-087572C0E23F}"/>
              </a:ext>
            </a:extLst>
          </p:cNvPr>
          <p:cNvSpPr txBox="1"/>
          <p:nvPr/>
        </p:nvSpPr>
        <p:spPr>
          <a:xfrm>
            <a:off x="3445831" y="2621385"/>
            <a:ext cx="2669557" cy="410228"/>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sym typeface="Quattrocento Sans"/>
              </a:rPr>
              <a:t>Employment Changes by Earnings Quintile</a:t>
            </a:r>
            <a:endParaRPr kumimoji="0"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43" name="Google Shape;3016;p39">
            <a:extLst>
              <a:ext uri="{FF2B5EF4-FFF2-40B4-BE49-F238E27FC236}">
                <a16:creationId xmlns:a16="http://schemas.microsoft.com/office/drawing/2014/main" id="{CD98F38D-D544-48E5-9AA7-2166BCD5DCBC}"/>
              </a:ext>
            </a:extLst>
          </p:cNvPr>
          <p:cNvSpPr txBox="1"/>
          <p:nvPr/>
        </p:nvSpPr>
        <p:spPr>
          <a:xfrm>
            <a:off x="9303759" y="2621385"/>
            <a:ext cx="2328606" cy="410228"/>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rPr>
              <a:t>Inequality Coefficient</a:t>
            </a:r>
            <a:endParaRPr kumimoji="0"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44" name="Google Shape;3017;p39">
            <a:extLst>
              <a:ext uri="{FF2B5EF4-FFF2-40B4-BE49-F238E27FC236}">
                <a16:creationId xmlns:a16="http://schemas.microsoft.com/office/drawing/2014/main" id="{6098C9B1-185B-4721-99B5-14F0410A1264}"/>
              </a:ext>
            </a:extLst>
          </p:cNvPr>
          <p:cNvSpPr txBox="1"/>
          <p:nvPr/>
        </p:nvSpPr>
        <p:spPr>
          <a:xfrm>
            <a:off x="6559639" y="2545185"/>
            <a:ext cx="2321969" cy="483254"/>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rPr>
              <a:t>Consumption Price by Earnings Quintile and Range</a:t>
            </a:r>
            <a:endParaRPr kumimoji="0"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49" name="TextBox 48">
            <a:extLst>
              <a:ext uri="{FF2B5EF4-FFF2-40B4-BE49-F238E27FC236}">
                <a16:creationId xmlns:a16="http://schemas.microsoft.com/office/drawing/2014/main" id="{393171B0-E513-49EF-8BB3-C15A4CDCFEF2}"/>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US" sz="2800" kern="0" dirty="0">
                <a:solidFill>
                  <a:srgbClr val="000000"/>
                </a:solidFill>
                <a:latin typeface="Segoe UI Semibold"/>
                <a:cs typeface="Segoe UI Semibold"/>
                <a:sym typeface="Quattrocento Sans"/>
              </a:rPr>
              <a:t>Measurements of Disparities in REMI-SEI</a:t>
            </a:r>
            <a:endParaRPr lang="en-US" dirty="0"/>
          </a:p>
        </p:txBody>
      </p:sp>
      <p:sp>
        <p:nvSpPr>
          <p:cNvPr id="51" name="Google Shape;3004;p39">
            <a:extLst>
              <a:ext uri="{FF2B5EF4-FFF2-40B4-BE49-F238E27FC236}">
                <a16:creationId xmlns:a16="http://schemas.microsoft.com/office/drawing/2014/main" id="{AA46BC30-6586-45C4-B9CB-C1D275B34606}"/>
              </a:ext>
            </a:extLst>
          </p:cNvPr>
          <p:cNvSpPr/>
          <p:nvPr/>
        </p:nvSpPr>
        <p:spPr>
          <a:xfrm>
            <a:off x="622947" y="3731736"/>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52" name="Google Shape;3004;p39">
            <a:extLst>
              <a:ext uri="{FF2B5EF4-FFF2-40B4-BE49-F238E27FC236}">
                <a16:creationId xmlns:a16="http://schemas.microsoft.com/office/drawing/2014/main" id="{D9548B75-9FB0-41E7-B0DB-905F074B013B}"/>
              </a:ext>
            </a:extLst>
          </p:cNvPr>
          <p:cNvSpPr/>
          <p:nvPr/>
        </p:nvSpPr>
        <p:spPr>
          <a:xfrm>
            <a:off x="10462272" y="3731736"/>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53" name="Google Shape;3004;p39">
            <a:extLst>
              <a:ext uri="{FF2B5EF4-FFF2-40B4-BE49-F238E27FC236}">
                <a16:creationId xmlns:a16="http://schemas.microsoft.com/office/drawing/2014/main" id="{56FBA76F-561E-421A-938F-F64620519A46}"/>
              </a:ext>
            </a:extLst>
          </p:cNvPr>
          <p:cNvSpPr/>
          <p:nvPr/>
        </p:nvSpPr>
        <p:spPr>
          <a:xfrm>
            <a:off x="8023872" y="3731736"/>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54" name="Google Shape;3004;p39">
            <a:extLst>
              <a:ext uri="{FF2B5EF4-FFF2-40B4-BE49-F238E27FC236}">
                <a16:creationId xmlns:a16="http://schemas.microsoft.com/office/drawing/2014/main" id="{DCED3122-9D2A-4287-858F-26BD5CB5EAB2}"/>
              </a:ext>
            </a:extLst>
          </p:cNvPr>
          <p:cNvSpPr/>
          <p:nvPr/>
        </p:nvSpPr>
        <p:spPr>
          <a:xfrm>
            <a:off x="5518797" y="3731736"/>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55" name="Google Shape;3004;p39">
            <a:extLst>
              <a:ext uri="{FF2B5EF4-FFF2-40B4-BE49-F238E27FC236}">
                <a16:creationId xmlns:a16="http://schemas.microsoft.com/office/drawing/2014/main" id="{AC536950-9363-4781-ACAC-FFE878BCAFF7}"/>
              </a:ext>
            </a:extLst>
          </p:cNvPr>
          <p:cNvSpPr/>
          <p:nvPr/>
        </p:nvSpPr>
        <p:spPr>
          <a:xfrm>
            <a:off x="3051822" y="3731736"/>
            <a:ext cx="1038982" cy="1038982"/>
          </a:xfrm>
          <a:prstGeom prst="ellipse">
            <a:avLst/>
          </a:prstGeom>
          <a:solidFill>
            <a:schemeClr val="tx2"/>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FFFF"/>
              </a:solidFill>
              <a:effectLst/>
              <a:uLnTx/>
              <a:uFillTx/>
              <a:latin typeface="Garamond" panose="02020404030301010803" pitchFamily="18" charset="0"/>
              <a:ea typeface="Quattrocento Sans"/>
              <a:cs typeface="Quattrocento Sans"/>
              <a:sym typeface="Quattrocento Sans"/>
            </a:endParaRPr>
          </a:p>
        </p:txBody>
      </p:sp>
      <p:sp>
        <p:nvSpPr>
          <p:cNvPr id="57" name="Google Shape;3014;p39">
            <a:extLst>
              <a:ext uri="{FF2B5EF4-FFF2-40B4-BE49-F238E27FC236}">
                <a16:creationId xmlns:a16="http://schemas.microsoft.com/office/drawing/2014/main" id="{C70AFF41-FC7D-4F1C-B053-18AAA3D49472}"/>
              </a:ext>
            </a:extLst>
          </p:cNvPr>
          <p:cNvSpPr txBox="1"/>
          <p:nvPr/>
        </p:nvSpPr>
        <p:spPr>
          <a:xfrm>
            <a:off x="9562476" y="5116934"/>
            <a:ext cx="2919217" cy="410100"/>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sym typeface="Quattrocento Sans"/>
              </a:rPr>
              <a:t>Per Capita</a:t>
            </a:r>
            <a:endParaRPr lang="en-US" dirty="0">
              <a:solidFill>
                <a:srgbClr val="000000"/>
              </a:solidFill>
              <a:latin typeface="Segoe UI Semibold" panose="020B0702040204020203" pitchFamily="34" charset="0"/>
              <a:cs typeface="Segoe UI Semibold" panose="020B0702040204020203" pitchFamily="34" charset="0"/>
              <a:sym typeface="Quattrocento Sans"/>
            </a:endParaRPr>
          </a:p>
          <a:p>
            <a:pPr algn="ctr">
              <a:defRPr/>
            </a:pPr>
            <a:r>
              <a:rPr lang="en-US" dirty="0">
                <a:solidFill>
                  <a:srgbClr val="000000"/>
                </a:solidFill>
                <a:latin typeface="Segoe UI Semibold"/>
                <a:cs typeface="Segoe UI Semibold"/>
                <a:sym typeface="Quattrocento Sans"/>
              </a:rPr>
              <a:t>Income</a:t>
            </a:r>
            <a:endParaRPr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58" name="Google Shape;3014;p39">
            <a:extLst>
              <a:ext uri="{FF2B5EF4-FFF2-40B4-BE49-F238E27FC236}">
                <a16:creationId xmlns:a16="http://schemas.microsoft.com/office/drawing/2014/main" id="{30B419FA-B282-481C-81FE-CA14682AD717}"/>
              </a:ext>
            </a:extLst>
          </p:cNvPr>
          <p:cNvSpPr txBox="1"/>
          <p:nvPr/>
        </p:nvSpPr>
        <p:spPr>
          <a:xfrm>
            <a:off x="7114551" y="5116934"/>
            <a:ext cx="2919217" cy="410100"/>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Segoe UI Semibold"/>
                <a:cs typeface="Segoe UI Semibold"/>
                <a:sym typeface="Quattrocento Sans"/>
              </a:rPr>
              <a:t>Unemployment</a:t>
            </a:r>
            <a:endParaRPr kumimoji="0"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59" name="Google Shape;3014;p39">
            <a:extLst>
              <a:ext uri="{FF2B5EF4-FFF2-40B4-BE49-F238E27FC236}">
                <a16:creationId xmlns:a16="http://schemas.microsoft.com/office/drawing/2014/main" id="{3FC691A3-87A9-4D5B-BADC-719B662BE222}"/>
              </a:ext>
            </a:extLst>
          </p:cNvPr>
          <p:cNvSpPr txBox="1"/>
          <p:nvPr/>
        </p:nvSpPr>
        <p:spPr>
          <a:xfrm>
            <a:off x="4714251" y="5078834"/>
            <a:ext cx="2766817" cy="410100"/>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sym typeface="Quattrocento Sans"/>
              </a:rPr>
              <a:t>Labor Force Participation </a:t>
            </a:r>
            <a:endParaRPr lang="en-US" dirty="0">
              <a:solidFill>
                <a:srgbClr val="000000"/>
              </a:solidFill>
              <a:latin typeface="Segoe UI Semibold" panose="020B0702040204020203" pitchFamily="34" charset="0"/>
              <a:cs typeface="Segoe UI Semibold" panose="020B0702040204020203" pitchFamily="34" charset="0"/>
              <a:sym typeface="Quattrocento Sans"/>
            </a:endParaRPr>
          </a:p>
          <a:p>
            <a:pPr algn="ctr">
              <a:defRPr/>
            </a:pPr>
            <a:r>
              <a:rPr lang="en-US" dirty="0">
                <a:solidFill>
                  <a:srgbClr val="000000"/>
                </a:solidFill>
                <a:latin typeface="Segoe UI Semibold"/>
                <a:cs typeface="Segoe UI Semibold"/>
                <a:sym typeface="Quattrocento Sans"/>
              </a:rPr>
              <a:t>by Race &amp; Gender</a:t>
            </a:r>
            <a:endParaRPr lang="en-US" sz="1800" i="0" u="none" strike="noStrike" kern="1200" cap="none" spc="0" normalizeH="0" baseline="0" noProof="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60" name="Google Shape;3014;p39">
            <a:extLst>
              <a:ext uri="{FF2B5EF4-FFF2-40B4-BE49-F238E27FC236}">
                <a16:creationId xmlns:a16="http://schemas.microsoft.com/office/drawing/2014/main" id="{65A82D59-1E19-4927-974B-5AEB216BBBAB}"/>
              </a:ext>
            </a:extLst>
          </p:cNvPr>
          <p:cNvSpPr txBox="1"/>
          <p:nvPr/>
        </p:nvSpPr>
        <p:spPr>
          <a:xfrm>
            <a:off x="2323476" y="5116934"/>
            <a:ext cx="2490592" cy="410100"/>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sym typeface="Quattrocento Sans"/>
              </a:rPr>
              <a:t>Employment by Educational Attainment</a:t>
            </a:r>
            <a:endParaRPr kumimoji="0" lang="en-US" sz="1800" i="0" u="none" strike="noStrike" kern="1200" cap="none" spc="0" normalizeH="0" baseline="0" noProof="0" dirty="0">
              <a:ln>
                <a:noFill/>
              </a:ln>
              <a:solidFill>
                <a:srgbClr val="000000"/>
              </a:solidFill>
              <a:effectLst/>
              <a:uLnTx/>
              <a:uFillTx/>
              <a:latin typeface="Segoe UI Semibold" panose="020B0702040204020203" pitchFamily="34" charset="0"/>
              <a:cs typeface="Segoe UI Semibold" panose="020B0702040204020203" pitchFamily="34" charset="0"/>
            </a:endParaRPr>
          </a:p>
        </p:txBody>
      </p:sp>
      <p:sp>
        <p:nvSpPr>
          <p:cNvPr id="61" name="Google Shape;3014;p39">
            <a:extLst>
              <a:ext uri="{FF2B5EF4-FFF2-40B4-BE49-F238E27FC236}">
                <a16:creationId xmlns:a16="http://schemas.microsoft.com/office/drawing/2014/main" id="{A42DC7D8-96CD-429F-B16F-DFC8912F7A4D}"/>
              </a:ext>
            </a:extLst>
          </p:cNvPr>
          <p:cNvSpPr txBox="1"/>
          <p:nvPr/>
        </p:nvSpPr>
        <p:spPr>
          <a:xfrm>
            <a:off x="-248274" y="5116934"/>
            <a:ext cx="2919217" cy="410100"/>
          </a:xfrm>
          <a:prstGeom prst="rect">
            <a:avLst/>
          </a:prstGeom>
          <a:noFill/>
          <a:ln>
            <a:noFill/>
          </a:ln>
        </p:spPr>
        <p:txBody>
          <a:bodyPr spcFirstLastPara="1" wrap="square" lIns="91425" tIns="45700" rIns="91425" bIns="45700" anchor="t" anchorCtr="0">
            <a:noAutofit/>
          </a:bodyPr>
          <a:lstStyle/>
          <a:p>
            <a:pPr algn="ctr">
              <a:defRPr/>
            </a:pPr>
            <a:r>
              <a:rPr lang="en-US" dirty="0">
                <a:solidFill>
                  <a:srgbClr val="000000"/>
                </a:solidFill>
                <a:latin typeface="Segoe UI Semibold"/>
                <a:cs typeface="Segoe UI Semibold"/>
                <a:sym typeface="Quattrocento Sans"/>
              </a:rPr>
              <a:t>Employment by</a:t>
            </a:r>
            <a:endParaRPr lang="en-US" dirty="0">
              <a:solidFill>
                <a:srgbClr val="000000"/>
              </a:solidFill>
              <a:latin typeface="Segoe UI Semibold" panose="020B0702040204020203" pitchFamily="34" charset="0"/>
              <a:cs typeface="Segoe UI Semibold" panose="020B0702040204020203" pitchFamily="34" charset="0"/>
            </a:endParaRPr>
          </a:p>
          <a:p>
            <a:pPr algn="ctr">
              <a:defRPr/>
            </a:pPr>
            <a:r>
              <a:rPr lang="en-US" dirty="0">
                <a:solidFill>
                  <a:srgbClr val="000000"/>
                </a:solidFill>
                <a:latin typeface="Segoe UI Semibold"/>
                <a:cs typeface="Segoe UI Semibold"/>
                <a:sym typeface="Quattrocento Sans"/>
              </a:rPr>
              <a:t> Race &amp; Gender</a:t>
            </a:r>
            <a:endParaRPr lang="en-US" sz="1800" i="0" u="none" strike="noStrike" kern="1200" cap="none" spc="0" normalizeH="0" baseline="0" noProof="0">
              <a:ln>
                <a:noFill/>
              </a:ln>
              <a:solidFill>
                <a:srgbClr val="000000"/>
              </a:solidFill>
              <a:effectLst/>
              <a:uLnTx/>
              <a:uFillTx/>
              <a:latin typeface="Segoe UI Semibold" panose="020B0702040204020203" pitchFamily="34" charset="0"/>
              <a:cs typeface="Segoe UI Semibold" panose="020B0702040204020203" pitchFamily="34" charset="0"/>
            </a:endParaRPr>
          </a:p>
        </p:txBody>
      </p:sp>
      <p:pic>
        <p:nvPicPr>
          <p:cNvPr id="2" name="Graphic 2" descr="Money outline">
            <a:extLst>
              <a:ext uri="{FF2B5EF4-FFF2-40B4-BE49-F238E27FC236}">
                <a16:creationId xmlns:a16="http://schemas.microsoft.com/office/drawing/2014/main" id="{D0181CEE-470D-4933-98FA-B22F2151321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381125" y="1447800"/>
            <a:ext cx="695325" cy="685800"/>
          </a:xfrm>
          <a:prstGeom prst="rect">
            <a:avLst/>
          </a:prstGeom>
        </p:spPr>
      </p:pic>
      <p:pic>
        <p:nvPicPr>
          <p:cNvPr id="3" name="Graphic 3" descr="Briefcase outline">
            <a:extLst>
              <a:ext uri="{FF2B5EF4-FFF2-40B4-BE49-F238E27FC236}">
                <a16:creationId xmlns:a16="http://schemas.microsoft.com/office/drawing/2014/main" id="{372C0787-D95A-4E07-B5DC-2D24CEC82D6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419600" y="1495425"/>
            <a:ext cx="676275" cy="676275"/>
          </a:xfrm>
          <a:prstGeom prst="rect">
            <a:avLst/>
          </a:prstGeom>
        </p:spPr>
      </p:pic>
      <p:pic>
        <p:nvPicPr>
          <p:cNvPr id="4" name="Graphic 61" descr="Tag outline">
            <a:extLst>
              <a:ext uri="{FF2B5EF4-FFF2-40B4-BE49-F238E27FC236}">
                <a16:creationId xmlns:a16="http://schemas.microsoft.com/office/drawing/2014/main" id="{868052D4-EFD8-4704-A314-E7632131C45B}"/>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258050" y="1447800"/>
            <a:ext cx="771525" cy="771525"/>
          </a:xfrm>
          <a:prstGeom prst="rect">
            <a:avLst/>
          </a:prstGeom>
        </p:spPr>
      </p:pic>
      <p:pic>
        <p:nvPicPr>
          <p:cNvPr id="62" name="Graphic 62" descr="Weights Uneven outline">
            <a:extLst>
              <a:ext uri="{FF2B5EF4-FFF2-40B4-BE49-F238E27FC236}">
                <a16:creationId xmlns:a16="http://schemas.microsoft.com/office/drawing/2014/main" id="{8CDEEBA6-1796-4315-9C0C-AAA62D97F3FB}"/>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10029825" y="1495425"/>
            <a:ext cx="723900" cy="723900"/>
          </a:xfrm>
          <a:prstGeom prst="rect">
            <a:avLst/>
          </a:prstGeom>
        </p:spPr>
      </p:pic>
      <p:pic>
        <p:nvPicPr>
          <p:cNvPr id="63" name="Graphic 63" descr="Gender outline">
            <a:extLst>
              <a:ext uri="{FF2B5EF4-FFF2-40B4-BE49-F238E27FC236}">
                <a16:creationId xmlns:a16="http://schemas.microsoft.com/office/drawing/2014/main" id="{76996125-B3AE-4B65-A27D-0704FC954699}"/>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800100" y="3905250"/>
            <a:ext cx="685800" cy="685800"/>
          </a:xfrm>
          <a:prstGeom prst="rect">
            <a:avLst/>
          </a:prstGeom>
        </p:spPr>
      </p:pic>
      <p:pic>
        <p:nvPicPr>
          <p:cNvPr id="64" name="Graphic 64" descr="Graduation cap outline">
            <a:extLst>
              <a:ext uri="{FF2B5EF4-FFF2-40B4-BE49-F238E27FC236}">
                <a16:creationId xmlns:a16="http://schemas.microsoft.com/office/drawing/2014/main" id="{FF8BD67A-5B57-4DCD-922E-9919A9539CEA}"/>
              </a:ext>
            </a:extLst>
          </p:cNvPr>
          <p:cNvPicPr>
            <a:picLocks noChangeAspect="1"/>
          </p:cNvPicPr>
          <p:nvPr/>
        </p:nvPicPr>
        <p:blipFill>
          <a:blip r:embed="rId12">
            <a:extLst>
              <a:ext uri="{96DAC541-7B7A-43D3-8B79-37D633B846F1}">
                <asvg:svgBlip xmlns:asvg="http://schemas.microsoft.com/office/drawing/2016/SVG/main" xmlns="" r:embed="rId13"/>
              </a:ext>
            </a:extLst>
          </a:blip>
          <a:stretch>
            <a:fillRect/>
          </a:stretch>
        </p:blipFill>
        <p:spPr>
          <a:xfrm>
            <a:off x="3162300" y="3848100"/>
            <a:ext cx="819150" cy="800100"/>
          </a:xfrm>
          <a:prstGeom prst="rect">
            <a:avLst/>
          </a:prstGeom>
        </p:spPr>
      </p:pic>
      <p:pic>
        <p:nvPicPr>
          <p:cNvPr id="65" name="Graphic 65" descr="Upward trend outline">
            <a:extLst>
              <a:ext uri="{FF2B5EF4-FFF2-40B4-BE49-F238E27FC236}">
                <a16:creationId xmlns:a16="http://schemas.microsoft.com/office/drawing/2014/main" id="{1CD9FE92-5057-4A78-8D7E-67C37B2D2819}"/>
              </a:ext>
            </a:extLst>
          </p:cNvPr>
          <p:cNvPicPr>
            <a:picLocks noChangeAspect="1"/>
          </p:cNvPicPr>
          <p:nvPr/>
        </p:nvPicPr>
        <p:blipFill>
          <a:blip r:embed="rId14">
            <a:extLst>
              <a:ext uri="{96DAC541-7B7A-43D3-8B79-37D633B846F1}">
                <asvg:svgBlip xmlns:asvg="http://schemas.microsoft.com/office/drawing/2016/SVG/main" xmlns="" r:embed="rId15"/>
              </a:ext>
            </a:extLst>
          </a:blip>
          <a:stretch>
            <a:fillRect/>
          </a:stretch>
        </p:blipFill>
        <p:spPr>
          <a:xfrm>
            <a:off x="5686425" y="3857625"/>
            <a:ext cx="704850" cy="733425"/>
          </a:xfrm>
          <a:prstGeom prst="rect">
            <a:avLst/>
          </a:prstGeom>
        </p:spPr>
      </p:pic>
      <p:pic>
        <p:nvPicPr>
          <p:cNvPr id="68" name="Graphic 68" descr="Confused person outline">
            <a:extLst>
              <a:ext uri="{FF2B5EF4-FFF2-40B4-BE49-F238E27FC236}">
                <a16:creationId xmlns:a16="http://schemas.microsoft.com/office/drawing/2014/main" id="{01683852-E2DD-4883-A4C4-BFE1581D1B3D}"/>
              </a:ext>
            </a:extLst>
          </p:cNvPr>
          <p:cNvPicPr>
            <a:picLocks noChangeAspect="1"/>
          </p:cNvPicPr>
          <p:nvPr/>
        </p:nvPicPr>
        <p:blipFill>
          <a:blip r:embed="rId16">
            <a:extLst>
              <a:ext uri="{96DAC541-7B7A-43D3-8B79-37D633B846F1}">
                <asvg:svgBlip xmlns:asvg="http://schemas.microsoft.com/office/drawing/2016/SVG/main" xmlns="" r:embed="rId17"/>
              </a:ext>
            </a:extLst>
          </a:blip>
          <a:stretch>
            <a:fillRect/>
          </a:stretch>
        </p:blipFill>
        <p:spPr>
          <a:xfrm>
            <a:off x="8172450" y="3905250"/>
            <a:ext cx="742950" cy="695325"/>
          </a:xfrm>
          <a:prstGeom prst="rect">
            <a:avLst/>
          </a:prstGeom>
        </p:spPr>
      </p:pic>
      <p:pic>
        <p:nvPicPr>
          <p:cNvPr id="69" name="Graphic 69" descr="Dollar with solid fill">
            <a:extLst>
              <a:ext uri="{FF2B5EF4-FFF2-40B4-BE49-F238E27FC236}">
                <a16:creationId xmlns:a16="http://schemas.microsoft.com/office/drawing/2014/main" id="{810856AD-6B52-4C10-BE7E-5DBADF5FFE2C}"/>
              </a:ext>
            </a:extLst>
          </p:cNvPr>
          <p:cNvPicPr>
            <a:picLocks noChangeAspect="1"/>
          </p:cNvPicPr>
          <p:nvPr/>
        </p:nvPicPr>
        <p:blipFill>
          <a:blip r:embed="rId18">
            <a:extLst>
              <a:ext uri="{96DAC541-7B7A-43D3-8B79-37D633B846F1}">
                <asvg:svgBlip xmlns:asvg="http://schemas.microsoft.com/office/drawing/2016/SVG/main" xmlns="" r:embed="rId19"/>
              </a:ext>
            </a:extLst>
          </a:blip>
          <a:stretch>
            <a:fillRect/>
          </a:stretch>
        </p:blipFill>
        <p:spPr>
          <a:xfrm>
            <a:off x="10687050" y="3943350"/>
            <a:ext cx="590550" cy="609600"/>
          </a:xfrm>
          <a:prstGeom prst="rect">
            <a:avLst/>
          </a:prstGeom>
        </p:spPr>
      </p:pic>
    </p:spTree>
    <p:extLst>
      <p:ext uri="{BB962C8B-B14F-4D97-AF65-F5344CB8AC3E}">
        <p14:creationId xmlns:p14="http://schemas.microsoft.com/office/powerpoint/2010/main" val="3687443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7" y="1874406"/>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Compensation </a:t>
            </a:r>
            <a:r>
              <a:rPr lang="en-US" b="1" dirty="0">
                <a:solidFill>
                  <a:schemeClr val="bg1"/>
                </a:solidFill>
                <a:latin typeface="Segoe UI Light" panose="020B0502040204020203" pitchFamily="34" charset="0"/>
                <a:cs typeface="Segoe UI Light" panose="020B0502040204020203" pitchFamily="34" charset="0"/>
              </a:rPr>
              <a:t>Distribution </a:t>
            </a:r>
          </a:p>
        </p:txBody>
      </p:sp>
      <p:sp>
        <p:nvSpPr>
          <p:cNvPr id="5" name="Rectangle 4">
            <a:extLst>
              <a:ext uri="{FF2B5EF4-FFF2-40B4-BE49-F238E27FC236}">
                <a16:creationId xmlns:a16="http://schemas.microsoft.com/office/drawing/2014/main" id="{A5CA18DA-04FB-4196-A4D2-B01F8A7AA339}"/>
              </a:ext>
            </a:extLst>
          </p:cNvPr>
          <p:cNvSpPr/>
          <p:nvPr/>
        </p:nvSpPr>
        <p:spPr>
          <a:xfrm>
            <a:off x="1285557" y="31416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6" name="Rectangle 5">
            <a:extLst>
              <a:ext uri="{FF2B5EF4-FFF2-40B4-BE49-F238E27FC236}">
                <a16:creationId xmlns:a16="http://schemas.microsoft.com/office/drawing/2014/main" id="{F0C30E94-B83B-409B-919A-E1FD59AAAEB0}"/>
              </a:ext>
            </a:extLst>
          </p:cNvPr>
          <p:cNvSpPr/>
          <p:nvPr/>
        </p:nvSpPr>
        <p:spPr>
          <a:xfrm>
            <a:off x="1277335" y="25081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Inequality Coefficient</a:t>
            </a:r>
          </a:p>
        </p:txBody>
      </p:sp>
      <p:sp>
        <p:nvSpPr>
          <p:cNvPr id="7" name="Rectangle 6">
            <a:extLst>
              <a:ext uri="{FF2B5EF4-FFF2-40B4-BE49-F238E27FC236}">
                <a16:creationId xmlns:a16="http://schemas.microsoft.com/office/drawing/2014/main" id="{E608611A-508E-4925-B8D8-09DA03F0FEA8}"/>
              </a:ext>
            </a:extLst>
          </p:cNvPr>
          <p:cNvSpPr/>
          <p:nvPr/>
        </p:nvSpPr>
        <p:spPr>
          <a:xfrm>
            <a:off x="1285558" y="50397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Model Simulation</a:t>
            </a:r>
          </a:p>
        </p:txBody>
      </p:sp>
      <p:sp>
        <p:nvSpPr>
          <p:cNvPr id="8" name="Rectangle 7">
            <a:extLst>
              <a:ext uri="{FF2B5EF4-FFF2-40B4-BE49-F238E27FC236}">
                <a16:creationId xmlns:a16="http://schemas.microsoft.com/office/drawing/2014/main" id="{03D508A7-A3F8-431B-9F99-A3A0A3FF9D34}"/>
              </a:ext>
            </a:extLst>
          </p:cNvPr>
          <p:cNvSpPr/>
          <p:nvPr/>
        </p:nvSpPr>
        <p:spPr>
          <a:xfrm>
            <a:off x="1285557" y="376974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58" y="440397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Prices by Income Level</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1133066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ED3DF17-AB2A-4FDE-A28D-66C77168BE9A}"/>
              </a:ext>
            </a:extLst>
          </p:cNvPr>
          <p:cNvSpPr txBox="1"/>
          <p:nvPr/>
        </p:nvSpPr>
        <p:spPr>
          <a:xfrm>
            <a:off x="562761" y="1304711"/>
            <a:ext cx="10918037" cy="2308324"/>
          </a:xfrm>
          <a:prstGeom prst="rect">
            <a:avLst/>
          </a:prstGeom>
          <a:noFill/>
        </p:spPr>
        <p:txBody>
          <a:bodyPr wrap="square" lIns="0" rtlCol="0">
            <a:spAutoFit/>
          </a:bodyPr>
          <a:lstStyle/>
          <a:p>
            <a:pPr marL="342900" indent="-342900" fontAlgn="base">
              <a:buFont typeface="Arial" panose="020B0604020202020204" pitchFamily="34" charset="0"/>
              <a:buChar char="•"/>
            </a:pPr>
            <a:r>
              <a:rPr lang="en-US" sz="2400" dirty="0"/>
              <a:t>Used regionally calculated industry quintiles</a:t>
            </a:r>
            <a:r>
              <a:rPr lang="en-US" sz="2400" dirty="0" smtClean="0"/>
              <a:t>​​</a:t>
            </a:r>
          </a:p>
          <a:p>
            <a:pPr marL="800100" lvl="1" indent="-342900" fontAlgn="base">
              <a:buFont typeface="Arial" panose="020B0604020202020204" pitchFamily="34" charset="0"/>
              <a:buChar char="•"/>
            </a:pPr>
            <a:r>
              <a:rPr lang="en-US" sz="2400" dirty="0"/>
              <a:t>S</a:t>
            </a:r>
            <a:r>
              <a:rPr lang="en-US" sz="2400" dirty="0" smtClean="0"/>
              <a:t>orted </a:t>
            </a:r>
            <a:r>
              <a:rPr lang="en-US" sz="2400" dirty="0"/>
              <a:t>industries using the ‘All Regions’ compensation </a:t>
            </a:r>
            <a:r>
              <a:rPr lang="en-US" sz="2400" dirty="0" smtClean="0"/>
              <a:t>rate, </a:t>
            </a:r>
            <a:r>
              <a:rPr lang="en-US" sz="2400" dirty="0"/>
              <a:t>and </a:t>
            </a:r>
            <a:r>
              <a:rPr lang="en-US" sz="2400" dirty="0" smtClean="0"/>
              <a:t>divided </a:t>
            </a:r>
            <a:r>
              <a:rPr lang="en-US" sz="2400" dirty="0"/>
              <a:t>into </a:t>
            </a:r>
            <a:r>
              <a:rPr lang="en-US" sz="2400" dirty="0" smtClean="0"/>
              <a:t>5 </a:t>
            </a:r>
            <a:r>
              <a:rPr lang="en-US" sz="2400" dirty="0"/>
              <a:t>groups with approximately the same number of </a:t>
            </a:r>
            <a:r>
              <a:rPr lang="en-US" sz="2400" dirty="0" smtClean="0"/>
              <a:t>sectors</a:t>
            </a:r>
            <a:endParaRPr lang="en-US" sz="2400" dirty="0"/>
          </a:p>
          <a:p>
            <a:pPr marL="342900" indent="-342900" fontAlgn="base">
              <a:buFont typeface="Arial" panose="020B0604020202020204" pitchFamily="34" charset="0"/>
              <a:buChar char="•"/>
            </a:pPr>
            <a:r>
              <a:rPr lang="en-US" sz="2400" dirty="0"/>
              <a:t>Calculated a weighted average for each industry’s average annual compensation rate</a:t>
            </a:r>
            <a:r>
              <a:rPr lang="en-US" sz="2400" dirty="0" smtClean="0"/>
              <a:t>​​</a:t>
            </a:r>
            <a:endParaRPr lang="en-US" sz="2400" dirty="0"/>
          </a:p>
          <a:p>
            <a:pPr marL="342900" indent="-342900" fontAlgn="base">
              <a:buFont typeface="Arial" panose="020B0604020202020204" pitchFamily="34" charset="0"/>
              <a:buChar char="•"/>
            </a:pPr>
            <a:r>
              <a:rPr lang="en-US" sz="2400" dirty="0"/>
              <a:t>Used each industry’s share of total employment in the baseline as the weight​</a:t>
            </a:r>
          </a:p>
        </p:txBody>
      </p:sp>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Compensation Distribution</a:t>
            </a:r>
          </a:p>
        </p:txBody>
      </p:sp>
      <p:graphicFrame>
        <p:nvGraphicFramePr>
          <p:cNvPr id="2" name="Diagram 1"/>
          <p:cNvGraphicFramePr/>
          <p:nvPr>
            <p:extLst>
              <p:ext uri="{D42A27DB-BD31-4B8C-83A1-F6EECF244321}">
                <p14:modId xmlns:p14="http://schemas.microsoft.com/office/powerpoint/2010/main" val="519492698"/>
              </p:ext>
            </p:extLst>
          </p:nvPr>
        </p:nvGraphicFramePr>
        <p:xfrm>
          <a:off x="562761" y="4174834"/>
          <a:ext cx="10918037" cy="1745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54732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931D0C8-3BCC-4894-854B-E1DFBE8F8731}"/>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REMI Model Linkages</a:t>
            </a:r>
            <a:endParaRPr lang="en-US" sz="2800" baseline="300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endParaRPr>
          </a:p>
        </p:txBody>
      </p:sp>
      <p:sp>
        <p:nvSpPr>
          <p:cNvPr id="4" name="AutoShape 2"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4" y="-144463"/>
            <a:ext cx="2844511" cy="28445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g;base64,%20/9j/4AAQSkZJRgABAQEAYABgAAD/2wBDAAUDBAQEAwUEBAQFBQUGBwwIBwcHBw8LCwkMEQ8SEhEPERETFhwXExQaFRERGCEYGh0dHx8fExciJCIeJBweHx7/2wBDAQUFBQcGBw4ICA4eFBEUHh4eHh4eHh4eHh4eHh4eHh4eHh4eHh4eHh4eHh4eHh4eHh4eHh4eHh4eHh4eHh4eHh7/wAARCAHAAq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K2j0o2j0paKAE2j0o2j0paKAGkLzxVH+0rTJXcxIOMhCavP0rFsP9R/wNv5mok7FRSZcGpWo6M//AH7P+FL/AGpbf33/AO/Z/wAKhHSip5i+VE39p2399/8Av2f8KP7Ttv77/wDfs/4VDRRzByom/tO2/vP/AN+z/hR/adt/ef8A79n/AAqGijmDkRN/aVr/AHn/AO/Z/wAKT+0rX+8//fs/4VFRRzByol/tK1/vP/37P+FH9pWv95/+/Z/wqKijmDlRL/aVr/ef/v2f8KP7Stf7z/8Afs/4VFRRzByol/tK1/vP/wB+z/hR/aVr/ef/AL9n/CoqKOYOVEv9pWv95/8Av2f8KP7Stf7z/wDfs/4VFRRzByol/tK1/vP/AN+z/hR/aVr/AHn/AO/Z/wAKioo5g5US/wBpWv8Aef8A79n/AAo/tK1/vP8A9+z/AIVFRRzByol/tK1/vP8A9+z/AIUf2jaf3n/79n/CoqKOYOVEv9o2n95/+/Z/wo/tG0/vP/37P+FRUU+YOVEn9o2n95/+/Z/wpf7RtP7z/wDfs/4VFRRzByol/tG1/vP/AN+z/hR/aNr/AHn/AO/Z/wAKiopcwcqJf7Stf7z/APfs/wCFH9pWv95/+/Z/wqKg/KMk4A6mjmDkRL/aVr/ef/v2f8KP7Stf7z/9+z/hWOniDRXERXU7Y+czJF84+dhnOB36VOmp6e2mnUlvYfsQUsZi2EAHXJo5mHKjR/tK1/vP/wB+z/hR/aNr/ef/AL9n/CsbRfEGi60ZRpWp2900WN4RuRnpxVye9s4LiG3muYo5pyVjRnGXI64o5g5UXf7Stf7z/wDfs/4Uf2la/wB5/wDv2f8ACoFdWG4MDg+tQTX1pBdw2ct1Ck82fLQty+OuKOZhyovf2la/3n/79n/Cj+0rX+8//fs/4VBuGSpYBj0BNG5cH5lOOvPSjmDlRP8A2la/3n/79n/Cj+0rX+8//fs/4VlnWNLWC8uDfQ+XYki6fPERAyc1X0PxJoWtu6aVqttdugDMsbcqPXHpRzMOVG5/aVr/AHn/AO/Z/wAKP7Stf7z/APfs/wCFQF0AyXXH14NG9cH50AB6k0cwcqJ/7Stf7z/9+z/hR/aVr/ef/v2f8Kh3KOroD2GetVrm/s7e4gtp7hI5pyViQnlyBkj8qOYOVF/+0bX+8/8A37P+FH9o2v8Aef8A79n/AAqIdKKOYOVEn9o2n95/+/Z/wo/tG0/vP/37P+FR0U+YOVEv9o2v95/+/Z/wo/tK1/vP/wB+z/hUVFLmDlRL/aVr/ef/AL9n/Cj+0rX+8/8A37P+FRUUcwcqJf7Stf7z/wDfs/4Uf2la/wB5/wDv2f8ACoqKOYOVEv8AaVr/AHn/AO/Z/wAKP7Stf7z/APfs/wCFRUUcwcqJf7Stf7z/APfs/wCFH9pWv95/+/Z/wqKijmDlRN/adt/ef/v2f8KP7Ttv7z/9+z/hUNFHMHKib+07b+8//fs/4Uf2nbf3n/79n/CoaKOYOVE39pWv95/+/Z/wo/tK1/vP/wB+z/hUNFHMHKiX+0rX+8//AH7P+FL/AGla/wB5/wDv2f8ACoaKOYOREv8AaVr/AHn/AO/Z/wAKX+07b++//fs/4VDRRzByom/tS2/vv/37P+FH9p2399/+/Z/wqGijmDlRN/adt/ef/v2f8KP7Ttf7z/8Afs/4VDRRzByol/tK1/vP/wB+z/hR/aVp/ef/AL9t/hUVBo5hcqJ4L63mlESM249MqRn86uDB7VkJ/wAhO2/3WrYXpVxd0Q1YNo9KNo9KWiqEJtHpUZqWozQBJRRRQAUUUUANfpWNYf8AHuf99v51sv0rGsP+Pc/77fzqJmkOpMOlFAoqBxCiiigoKKKM0gCigYzTXmhVsM4U+hqWMdijFR/aIP8AnstHnwf89loAkxRio/Ph/wCey/lR58H/AD2WkBJijFR+fB/z2Wjz4f8Ansv5UASYoxUf2iD/AJ7LR9og/wCey0wJMUYqP7RB/wA9lo8+H/nsv5UgJMUYqPz4P+ey0efB/wA9lpgSYoxUfnw/89l/Kjz4P+ey/lQBJigVH9pg/wCeo/KnI8b5KEH1xSJY6ijNFUgQUUUVQMKg1GN5tPuIYzh5InVT6EgipjkDJ6Uz7RB/z2Wpe4jzHRfBd3Lp3hS7ms4be90SeQ3O8fPIuGGBjrnNWrDwfqWpfC290K5cWVxd3Uk8aSDIjBkJVWx2r0T7RD/z2Wj7RD/z2WhOwWueW6l4E8T6xcXGqyvpuk3kdpHb28NlIwSUq4bLnA4OOOKztR+HXie61F/EF5JaTXiXUk8duk7narRbQFOOoIzjivY/Ph/57L+VHnw/89l/Knzj5TxrRPAPjKXRIJhcpp0yQR5ga5dvPkV92X/u8cd609O+H2vDxfp3iTVJbKae3vZZniEzkIjjACkjqD9K9S+0Q9PNFH2mH/nsv5Ucwcp5n4t8FeLNU8XnVbPUoIbYTIyYlZW8sKQykY7n3qinw18S29nFHa6uiObLy7sGd/30gkDDnsCMivWvtEP/AD2X8qDPD/z2X8qOcOU880fwPqkHg7xRpM32S3m1hnMKRSM6xZXaASRmsuT4eeKb+NJ5LrTdIubXTRZW7WTNmU9y5wOOPevVzPDx++Wj7RD3lWjmDlPJ7b4a+IJbWCG71P8Adr5zGEXDlUZlwhBwOh5o/wCFdeKreAxWepW7wyRwC4jlnc+Y6/eIOO9esfaIO0q0faYf+ei0c4cp47YfC/xUttN9u1pZrgQBLRvPfETh924/hxWpofgPxFbeLbDVNQuba6FrdSTSXJmcvIrKQF2HgYzXp32iDvKtH2m3/wCeq/lScrglYkwMnHTNFR/aIOvnLTwwIBByDSW5QtFFFWIKKKKljCjFMaaJDtdwppPtFv8A89l/KpAkxRio/tEH/PZfyo8+H/nsv5UwJMUYqPz4f+ey/lR58P8Az2X8qAJMUYqPz4f+ey/lR58P/PZfyoAkxRio/Ph/57L+VHnw/wDPZfypASYoxUf2iD/nstH2iD/nstMCTFGKj8+H/nsv5UefD/z2X8qAJMUVH9ogH/LZfyo+0Qf89RQtwJKKakkcmdjhsdadVgFFFFABRRRQAUGig0ESI4/+Qlbf7rVsL0rHj/5CVt/utWwvStI7Ez3FoooqiAqOpKjoAkpryRp991X6mnGsq+hjn1m2WVA6+U5wRx2oA0ftEP8Az1T/AL6o8+H/AJ6p+dV106y72sZ/4DS/2dY/8+kX/fNAEpnhwf3qfnWPYSxCA5kT77d/etJtPscf8ekX/fNZFhZWpg/494/vt296iZcOpbEkP/PVP++qXzIv+eif99VELKzx/wAe8f5UfY7X/n3jqBol3xf89E/76o3xf89E/wC+qi+x2v8Az7x0fY7X/n3joGS74v8Anon/AH1Rvh/56J+dRfY7X/n3jo+x2n/PvH+VSwJPMh/56p/31RYSQNeTFpI+g6kVGbK0x/x7x/lRp1jZm8mzbR9B2oXQT2L5utP8/wAjzoPM/u5GasCOM9FX8qotoul/aftf2KLzh/FjmrqyoD5YZcjsD0reyI1Gz+TFG0jqoVQSxx2FYEfi3Qvs7XEu+G3ChhK6fKwzjj8TW9cKZonQMVypGcdPpXHy+CPP8zzryNVKbdscIUOcghnHQkYosguzobzWNGs4ZJZ7y3QRx+Y4yM7cZz+VTW+o6XcGJYriBmmUPGoIywNcteeB3ur43E2oKwIf5TFx8y7cY6cVPY+DVt9WivmuvMKushUAjlQBgdse1FkF2dLNeabDOIJbiCOVhkIxAJqJdT0donkS8tSqEBjuGBXP+IfCEurat9sOoeWodXVNmcYGMfTmnzeD4gts1tLHHJAqBQ0Q2sVz1HvmiyC7NRNc0uTSZNUjbdbpL5WQOrbttXri6sLUqt1NDCWOF3kDNYCeHTD4Xk0V9QRZZZjKsoQKA2/dgL6Ul/4c1DUHMt3qMDymJoGxBwEJzlRnhqLILs32vtLWZoTc24kVdzLkZA9agXVtMku4LaCWKZptwUpgjgc5rDHhGSKCWCDUfLiky29og0gOMfe9KXQPCZ0nVFv5L7zNrM23bgZK7TyaLLsF2dYsSf3B+VL5Sf3V/KlRhjinZzRZBdkJa3BxuiH5VliSL7XP+8jHzDoRWi1jauxZreMknqRWV9htBdz/AOjx/eHas6lrFJlnzIsf6xP++qN8X/PRP++qi+x2v/PvH+VH2O1/590/KoRRL5kX/PRP++qPMh/56p/31UQs7Q/8u6flR9js/wDn3j/KqAdPLEYmHmpnBx8wq1YvarYxFni4jGSSKoT2Vn5Ln7PHwD2q1Z6bZyWEStbRkNGAfl9qcPiJnsWreazuBmCSGUf7JBqYRJ2Vfyqppul2Gn5+x2scIP8AdHNXxWlkTqR+Sv8AdH5UeSv91fyqTmjmlZBdkflJ/dX8qTZFn7q/lSyuyKWAyRnj1rim8SammmprTfZWtWufJNsoJkA3bc5/vd8U7LsF2dr5af3V/Kjyk/ur+VclqfjLydPtZrGzM8tw4AjZwCBu25NKPG8KqZJ9Onii3vGj7lO51BJGAeOlFkF2dZ5af3V/Kjyk/ur+VcxeeKpF1fTLKysvOW6lCzNvA8sFNw/GupU8+9FkF2N8lf7o/KjyV/uj8qk5o5pWQXZGY4x1Vfyqu1zYJKImmgDnouRmrTe/Ss2XR9LmuluJLKEzA8MRzTsg1JL+S1+yS4eL7p7iq0EkXkp+8T7o/iqa+sLMWkv+jR/d6gVUhs7Tyl/0dOg7VlJLmKjsWN8X/PRP++qN8X/PRP8Avqovslp/z7p+VH2O1/5946CiXfF/z0T/AL6oMkf/AD0T/vqovsdr/wA+8dH2O1/5946TAksng+2y7pEI2L1IrRX7Oxwvlt9MGsqzsrRr2Vfs0eNi9q0obWCFy0UKIcYyBVU0rESvcl8pP7g/KjyV/uj8qkGaRt1XZCuyMxxjqFH4UeXH6L+VY3inVLqzextbVo45Lyby/NkGVjHr9az5fEU+nubOUw6jc5ZgYSEwqjndnjPsKdkF2dT5cfov5Uvlx/3V/KuRtvG0d0POh0y4a23iPfkAliuQMVLpvjS1u5Ejkt2hdiwILD5cDPNFkF2dT5af3V/Kk8uP0X8q5JfGkkxVrXSZZ42dYwwdR8zDI/Dimp43VvMZdMl2wIGmJkX5fmwcDPPSiyC7OvKRDqq/lR5cf91fyrh7PxvMyedeWflKS4REIO7DADJ7daunxi/2r7GulyNdIGMqeYuFCjOc5waLINTrPKTP3V/KjyV/ur+VR2Fz9qtYrhVKiRAwB6jNWOaLILsj8pO6r+VIY4/+eY/KpGzxQaLILsyWAF7OAMAGn01/+P24+tOXpWPU0WwUUUUxoKKKKCgoNFBoIkRx/wDIStv91q2F6Vjx/wDIStv91q2F6VpHYme4tFFFUQFR1JUdAEhrOn/5Ddv/ANcn/pWiazp/+Q3b/wDXJ/6UAaC9KWkXpS0ANfpWNYf8e5/32/nWy/Ssaw/49z/vt/OokaQ6kw6UUDpRUFRCiiigoKKKKCWgp2mf8fk/0FNptpNHBdy+Y23IGM0l8SYmaU4cxts+9tOPrXmgg1q1itVt9KuZdVjnZp5X3BWyThg2cbenFejfbrX/AJ6j8qRry1Y581fyrXmRnZnEw3vixVa4iju7gQxrJPFJEFLPnlE9sUs8/jKO+hTcdrIrKFgLBic7lY9scV2gvLYZ/fDr6UfbLbP+uH5U+ZBY42GPxfJHbvLeXEZNpJNIoiXiXd8ifTFLHH4tmjWeS+uYCzyboliXgBflx6c12X2y1/57CkN5bZH74D8DRzILHBSXXjr7QwAZGWP5FEGQw2dc9M5qzeWviUzWHnXl88aTQySGNBu5HzA47A12gu7Uf8thj6UfbLb/AJ7D9aOZBY4zxra3suq+dDBdTDydkaiMvGzZ6Aryje5qjpuq+KbhpRaR3LXMc7R+Q6AwogXu/c5969AN3a4OJR+tIl1aITtkQZOeBRzILHGaY/jC68uOa4niRpR5jiDayDbyBnqM1T1s+K5rP7NOb9pN0PlCGEbZAHG4uex4r0EXlsB/rh+Ro+2WveYfrRzILHF2a+LFM8iNNEIRH5MJQbXJY7s556Yp3hjWtTuvFKWVxdTSfuna4iKDYjA4AU12Qu7XGPOGPpUUUmnROzx+UjN1KrgmjmQWL46Vkn/j9uP94VdF9a4/1q1QR1e5uHXlSQQazqO9hpEtVtSd47CZ0YqQvBHarNVNYP8AxLJv92pRoxqWkxRSb6fJAJ6daU2kv/P9P+lWk/1afQVX1OSWOBPJcI0kgXdjOAaYnsRzWk3lN/pk54PHHNWrSxnewQLqNwm6MY6ccVVmtroK/wDpzHAPHliprRpFtolbVCCqDI8sU09RT1RZ0XT7qyQi41Ga79N4AxWluAOO/wBaqLeW4XDTgnHXFY93cFvFdlIl2oh8lwyc89K05kRY6UciiqovrX/nqPypft1r/wA9RRzILE5U5NZg0DS1vfta2UYl3bs84z646Zq59utf+eoo+3Wv/PUUcyCxRXw7pCl2FjEC/Xr65/DnmoNN8L6TZlyLZZGdmJLkn73XFav261/56ik+3Wv/AD0FHMgsVIPD+lQ7fLso1KuHBycggYFaijFV/t1r/wA9RR9utf8AnqKOZBYs0VW+3Wv/AD1FH261/wCeoo5kFiwwzWPc6DbzXy3ZubpXU5wspA/KtD7da/8APUUhvrXP+tFLmQWZRvtPVbWX/Sro4TvJVWKwTyl/0m56D/lpWhfXdu1tKqyAsV4FRQ/6pPoKzluVHYoTw/Z7i3aOec7pMMGfIxitGqmoj97af9df6VboLQUUUUmVcdp//H/L/uLWkKybSaOK+kaRtoKDBq79ttf+eq1VN2WplPcssyqMsQB70da57xdc+bpiLa3Sxv5yZPPTNa8d7bKoBmUnAzWnMibDr+xtb6HyrqFJkzkBh0PrVT+wdKMCQtYwlFO4DHQ9+etW/t1r/wA9RR9utf8AnqKOZBYiXSrFY/LFpCqZB2heMgYBquPD2kbCv2CAhjk5HJPSrv261/56ij7da/8APUUcyCxFBpdjAipDaQxqpBAUdMcCqP8AwjOlf2lJfG1RndVG09Bg56Vp/brX/nqKPt1r/wA9B+VHMgsVzoumkv8A6DAd+d3y9c0tto9hbgCK0iXAIyBzz1qf7da/89RR9utf+eoo5kFiaGNYkCIoVQMADtT6rfbrX/nqKPt1r/z1FHMgsWG7UGqxvrU/8tR+VBvrX/nqKOZBZlJ/+P24+tOXpUaustzPInK561IKx6mi2CiiimNIKKKKCgoNFBoIkRx/8hK2/wB1q2F6Vjx/8hK2/wB1q2F6VpHYme4tFFFUQFRmpKjNAEhrOn/5Ddv/ANcn/pWiazp/+Q3b/wDXJ/6UAaC9KWkXpS0ANfpWNYf8e5/32/nWy/Ssaw/49z/vt/OokaQ6kw6UUDpRUFRCiiigoKKKKAFo+oB/CkpCwX7zKD9aVyWtRcD0FGKbvX+8v50b1/vL+dF0LlY7FGKTev8AeH50m9f7y/nRdBysdijFN3r/AHl/Ol3r/eH50XQcrFxRik3r/eH50b1/vD86LoOVi8ego49BSb1/vD86N6/3h+dF0HKxcUYpN6/3h+dG9f7w/Oi6DlYuKOPQUm9f7w/Ok3L/AHl/Oi6DlY7j+6KKbuX+8v5ilDA9DmpbC1hap6z/AMgyb/dq5VPWf+QZN/u00BaT/Vp9B/Kqurf6q3/67LVpP9Wn0H8qq6t/qrf/AK7LVAXG+8aMD0H5UH75podf7y/nSuA7HsKz51H9u2vA/wBU/b6Vf3r/AHl/Os+5dRrlr8y/6p+/0ouDRo4oxTd6/wB5fzpd6/3h+dF0LlYuKMUm9f7w/Ojev94fnRdD5WLijFJvX+8Pzo3r/eH50XQcrFxRim71/vL+dG9f7y/nRdBysdijFN3r/eX86N6/3l/Oi6DlY7FGPYflTdy/3l/MUu5f7y/nRcLCntwKKTev95fzpRyKE7gVdQ/1tp/12/pVqquof620/wCu39KtUxoKKKDSG0GKMew/Kk3AdcD6mk3r/eX86XMibMo66B9kTgf61e3vWhgVn66yizT5h/rV7+9Xg6/3l/OmKw7FGKbvX+8v50b1/vL+dF0FmOxRim71/vL+dG9f7y/nRdD5WOxRim71/vL+dG9f7y/nRdBysdijFN3r/eX86N6/3l/Oi6DlY7FGKbvX+8v50b1/vL+dF0HKx2KTHNJuX+8v5iguoz8y/nRcFFjuwFFIrBjgEH6UtA1oFFFFMdwooooC4UGig0EyI4/+Qlbf7rVsL0rHj/5CVt/utWwvStI7Ez3FoooqiAplPphoAeazp/8AkN2//XJ/6Voms6f/AJDdv/1yf+lAGgvSlpF6UtADX6VjWH/Huf8Afb+dbL9KxrD/AI9z/vt/OokaQ6kw6UUDpRUFRCiiigoKKKKBXAjNMs4Y5bubegbAHWpKXTP+Pub6CkviFJ6Fj7Dbf88Vo+xW/wDzxSrVLiteVdjK7Kn2K3/54pR9it/+eKVbxRijlXYLsqfYrf8A54pR9it/+eKVm3XiXT7TULizunMTREKDgncSM8YqaPxBpTxeat9EUyBnOOSMijlXYLsufYrf/nilH2K3/wCeKVm/8JToojMhvo9u4KPUn2HpUCeMdGa7uLczyKYCqkmM4YsMgD1o5V2C7Nn7Fb/88Uo+xW//ADxSs2HxTok0bumoREIm85yMjOOPXmk/4SrRdyD7chLDOACcDOOfTmjlXYLs0/sVv/zxSj7Fb/8APFKreH9ZtNahnktd+IZWibcuOR6e1amKOVdguyp9it/+eKUfYrb/AJ4pVvFFHKuwXZV+w2v/ADxSs5UVLq4RF2gMMVtHrWQf+P25/wB4VnUVhxbH1T1n/kGTf7tXKp6z/wAgyb/dpIstJ/q0+g/lVXVv9VB/12WrSf6tPoP5VV1b/V2//XZaALU4/dyf7tT2VpbvZxM0SklQTUM/+qf6Gr2nf8eUH/XMU4r3iZaDVsrb/nitULmyi/tq1YW4MYjfccdDxitjrRtrVRRF2VRZW+P9SlH2K3/54pVvFGKXKuw7sqfYrf8A54pR9it/+eKUzWb5dN024vpFLLCm4gd6yNM8U289uLi98q1ibG1vNDDkZ5x0o5V2C7Nr7Fb/APPFKPsVv/zxSs//AISbSPtP2f7agkBXIIOBuGVye2aRvE2jqX3XsahOpPQ8449aOVdguzR+xW//ADxSj7Fb/wDPFKxLTxnos/m5uGj8uYxYdCCxHp6iugglEoDLypGQfUGjlXYLsi+xW/8AzxSj7Fbf88Uq3iijlXYLsqfYrb/nglL9itf+eK/lVqkPWhRQm2UL21t0tZCsSgheoqCP/Vr9BV3Uf+POX/dqlF/qk+grJq0jSOxX1D/W2n/Xb+lWqq6h/rbT/rt/SrVMpMKKKKTGmJaxRzXsnmKGAQYBq59itv8AnitVbD/j+l/3Fqv4k15dHa1TyhK9y5Rd0gRRgZ5Jp043RnNu4/XbGNrNBFbqzeavGO2avCytv+eKVjWPi3S7m2jllmWBnkKBGOehxnjtnvT7/wAVaXapKEmEskTAFF75IHH51ryoi7Nb7Fbf88Vo+xW//PFKzdV12S01SLT7exkupHgM52sBhQcVXtvGGkyx+ZJN5IOAqtyxY9sClyrsO7Nr7Fb/APPFKPsVv/zxSqH/AAkmk/aWtftieYDtOcgAkZwT2OKY3ijRljeQ3yKqMAcg/Nnpj1o5V2C7NL7Fb/8APFKPsVv/AM8UrPuPEukw7Fe6XfIm5Bg88cc1Rg8Z6ZNpkN5GzbpNv7thgjJxmjlXYLs3vsVv/wA8Uo+xW/8AzxSq+na1p+oXD29ndJNInLKPT+tZ9l4u0mf5Xn8qTzGQowPGG25P40cq7Bdmx9it/wDnilH2K2/54pWf/wAJNpAMoa8T931IBwfoe9Ml8VaLHGrtfJ82eCDkAdcjtRyrsF2af2K1/wCeCUhtLUH/AFK1mt4p0byPON8m0NtPBz+XpiqXiSPxZfSWk/hfVdOgtWwZfPh3lh7GqhSUna9g5maaLHHdTqgwAeAKkrm/svi/7XOf7X03Of8An1P+NO+y+MP+gvpn/gIf8aXsVf4kUpHQ0Vz32Xxh/wBBfTP/AAFP+NH2Xxj/ANBjTf8AwFP+NP2K/mQXOhornvsvjH/oMab/AOAp/wAaPsvjH/oMab/4Cn/Gn7BfzILnQ0Vz32Xxj/0GNM/8BT/jR9l8Y/8AQY0z/wABT/jR7BfzILm7H/yErb/datcdK4dbXxh/aEA/tfTc4PP2U/41pLa+M8f8hjTf/AY/41apJL4kE9zp8460gYHpXNfZfGQ/5jGm/wDgMf8AGodC1DXF8Vz6Pqs9rOqWqzK8MZU5JxT9lo2nsQdbSbaRTzTqyADWdP8A8hu3/wCuT/0rRNZ0/wDyG7f/AK5P/SgDQXpS0i9KWgBr9KxrD/j3P++3862W6VjWH+oP++38zUTLiyYdKKB0oqCohRRRQWFFFFBLFpdM/wCPub6D+tNosHRbybcwHA6mkviQnsao6UVF50X/AD0X86POj/56L+dbXRnZktFRedH/AM9F/Ojzo/8Anov50XQWZjz6BZy6z/aTM/neYH254zt2/wAqqt4Q0tp4pG8zasDQlM8ODnBPuMmuhMsX99PzpfOj/vp+dF0FmckvgmwSz+zJcSAfKASqkgAYA6VatfCdjbzQyLNOwjKMAxB3MvQ/rXR+bF/fT86PNi/vp+dF0FmczfeDtLu0iWTePKiMce3jHzBs/mKfZ+E9PtxL88jNIm1mwB3zXR+bF/fT86PNi/vp+dF0FmUtC0yLS0mjhkdkkkMmGx8pPpWlUXnR/wB9fzo86P8A56L+dF0FmS01vypnnR/89F/Oo7idRE5V0LbTgbu9F0FmQPb3zOSuoFRngeUDisr7Pffa5/8AiYfxD/lmtWfC9zcyaUjag8fm7m6N2zThg3Vww5G4VE7MqKIPs17/ANBD/wAhimy2VzNCYpb/ACjdR5Y/Kr1FQXYQDagA5AAFVNW/1dv/ANdlq52qnq3+rt/+uy0CZbn/ANW/0NXtO/48oP8ArmKoz/6t/oat2EsYsocyKDsHenF6ky1RaFLUXnRf89F/Ojzo/wDnov51rdE2ZLRUXnR/89F/Ojzo/wDnov50XQWZV1qyj1HT57GVmVZl2kjqBWC/hC3msBp91dzXFtkHZtVc4HGSBXUedH/fT86PNi/vp+dF0FmcfD4P3ahetd38slrcGL90AMsEXHzH/Cp4/B2nMYvNnuJVgG2FWxhBuzj36DrXUebF/fT86XzYv76fnRdBZnMah4Qs7ozL9plRZZGkwAPlJGDjvXQ6dbi2t4oA7OI0CAt1IA71N5sX99PzoEsX99PzougsyWiovOj/AOei/nR50f8Az0X86LoLMkY470lZ+tzuulXDWrqZgh2/N0NLotw76XbtdOnnGMb8N3ougsyfUf8Ajzl/3apRf6pPoKtX8kbWkuHX7vrWQ8ly1zHbQMgAiDksM1jJq5UdEP1L/W2n/XYfyq5g1k3y33nWu6WA/vePlNXduof89YP++TQmO5ZwaMGq22//AOesH/fJoK6h/wA9YP8Avk0myky1Zf8AH9L/ALi0mqaTaalc2st0gf7M5dEIypJGOapQi/8AtM4W4t1cxjBKnrVvSv7QjUjUry2lPbyxitKbSREtWY0vgjTDP5qPJH8zHaAMYJzgenNRnwPYtcGY3dyPmPy8cDcDjPfkV1wmh/56Jn60vmxf30/Or5kTZmLqmi/btSivor64tZY4TATHjlSc1nS+CdMNu0UUk0YbGTwTwDzz35rq/Ni/vp+dHmxf30/Oi6CzOMs/BcPmXMV3ezS2ss6yLCP4sKACT1zxViTwbaSL+8vJ3KxiKMsqnZGDnHT1711Xmxf3k/Ol82L++n50cyCzOPPgexZI83l22wLjJBPHp7c1JH4JsfJhhnurqZIUEcWcDC5z2HPpXWebF/fT86PNi/vp+dF0FmYPh7w1Z6JctLbM5yu1QQPlXOce9NtPCmnWouNrSN5/3tx/293H410Hmxf30/OjzYv76fnRdBZnMt4SszCYGurkQIxeFBgeWxOcj159adB4TsFmlmlkmlmmVhI74+YtjJx+FdJ5sX99Pzo82Hu6fnRdBZnM6l4O0y8nNxukSXAAI6KNu3p06VvadbR2tnHbR8pGoVfpT7iQGMiGWMP2LHjNZdm2sq8n2m8sSufkCjtRdAkyc/8AH5cfWnCqP+nm7nPn2557KalC3/8Az1g/75NYO19i0yzg+9Jhqr7dQ/56wf8AfJo26h/z1g/75NOyHzMsYb1ow3rVfbqH/PWD/vk0bdQ/56wf98mlZBzFjDetBB71X26h/wA9YP8Avk0hW/8A+esH/fJoshNk0f8AyErf/datdQMVzwXUP7Qtts0HRv4TWmF1LA/fQD/gBrWC0FPcvMBiuUi/5KhN/wBg1f8A0Kt/TZ5pllE+0vHIUJXpWBF/yVCb/sHL/wChV1YdfH6MzZ1gFAOKUU01ghjjWdP/AMhu3/64v/StE1j37zprVv5MKyHyX6tj0oA116UtUFm1Ln/Qov8Av7/9al87Uv8Anzi/7+//AFqALh6H6Vi2BHkdR99v5mrrTal/z5Rf9/v/AK1VPssuSf7Mh5Of9f8A/WqZK5UWluSjGOtFRfZJv+gbF/3/AD/hR9km/wCgZF/4EH/Cp5WU5oloqL7JN/0DIv8AwIP+FH2Sb/oGRf8AgQf8KOVi5kS0VF9km/6BkX/gQf8ACj7JN/0DIv8AwIP+FHKw5kS9+uKa0cbNuKqaZ9kl/wCgZF/4EH/Cj7JL/wBAyL/wIP8AhS5GHMh3lQ941/Kjyof+ea/lTfsk3/QMi/8AAg/4UfZJv+gZF/4EH/Cj2bHzId5UP/PNfyo8qH/nmv5U37JN/wBAyL/wIP8AhR9km/6BkX/gQf8ACj2Ycw7yof8Anmv5UeVD/wA81/Km/ZJv+gZF/wCBB/wo+yTf9AyL/wACD/hR7MOYd5UP/PNfyo8qH/nmv5U37JN/0DIv/Ag/4UfZJv8AoGRf+BB/wo9mHMO8qH/nmv5UeVD/AM81/Km/ZJv+gZF/4EH/AAo+yTf9AyL/AMCD/hR7MOYd5cP/ADzX8qPKh/55r+VMa0mx/wAg2P8A8CD/AIVJptvbXVt5jWwjIZlIDE9Dij2Yc4nlQ/8APNfypGih2nEa9D2q3/Z1p/zz/U0jabaFSPLHPuaPZhzoytHhh/s+PMa5BPb3q8iooO0KuarWun3EEIi+wxPgnnzSM81L9jn/AOgbF/3/AD/hRyMXMiXNFRfZJ/8AoGxf9/z/AIUfZJv+gbD/AN/z/hRysOZEp6VT1f8A1MH/AF1WpzaTY/5BsX/gQf8ACqr2n2xpbZbWOGeBlflywOeafKwckXzz6Y75pghhA/1a4+lM/s+6LZMFp+bf40v9n3P/ADxtPzalyMFJDvKh/wCea/lR5UP/ADzX8qb/AGfc/wDPG0/Nv8aP7Puf+eNp+bUezHzod5UP/PNfyo8qH/nmv5U3+z7n/njafm1H9n3P/PG0/Nv8aPZhzod5UP8AzzX8qPKh/wCea/lTf7Puf+eNp+bf40f2fc/88bT82o9mHOh3lQ/881/Kjyof+ea/lTf7Puf+eNp+bUf2fc/88bT82o9mHOh3lQ/881/Kjyof+ea/lTP7Puf+eNp+bUv9n3P/ADxtPzaj2Yc6HeVD/wA81/Kjyou0a/lTP7Puf+eNp+bUv9n3P/PG0/NqPZhzobdW8cltKgjTcUIA9Tiqlszx20cbac25FCnGOoq5/Z9z/wA8LM/i3+NH9n3H/PC0/Nv8aPZhzorGRs4/s9/0qAXUg1XcLOQYixgEetXXt3hmhWa2gKO+3KE5p39n2n9slRFx5PqfWn7OwrooX91M01r/AKJKP3ucZFW/tVx/z4y/mKsX+kxyiNoFRHjbPzZINN/s24/6df8Avlv8aOVgmiH7Vcf8+Mv5ij7Vcf8APjN+Yqb+zbj/AKdf++W/xo/sy59LX/vlv8alwY9O5XaV2OW09yfwo8xv+ga/6VY/s24/u2v/AHy3+NB0649LX/vlv8afs+4rruVxIc86c36UvmH/AKBzfpU39nXHpa/98t/jTbS1U3z2txFEcIGBTIpcg+Yj8z/qHN+lJ5v/AFD2/StQadZ/88v1NL/Z1n/zy/U0/ZhzGV5v/UPb9KPN/wCoe36Vq/2dZ/8APL9TR/Z1n/zy/U0ezDmMrzf+oe36Ueb/ANQ9v0rV/s6z/wCeX6mj+zrP/nl+ppezDnRleb/1D2/Sjzf+oe36Vq/2dZ/88v1NH9nWf/PL9TT9mHMZXm/9Q9v0o83/AKh7fpWr/Z1n/wA8v1NH9nWf/PL9TR7MOYyjL/1Dm/Sk83/qHN+lav8AZ1n/AM8v1NH9nWn/ADy/U0KAuZGYtxIv3dPkH0IpftU//PjL+YrS/s60/wCeX6mj+zrT/nl+pp8gXRm/ap/+fKX8xR9qn/58pfzFaX9nWn/PL9TR/Z1p/wA8v1NHKF0Zv2qf/nyl/MUfap/+fKX8xWl/Z1p/zy/U0f2dZ/8APL9TRysOZGd9qn/585B+IqW0nW4tknUFQ3Y9Qauf2fZjnyv1NUtDsLVtNj3R9z3PrRysLodGf+Jlbf7rVrjoKrQ2NtFIJEjAYdDVkcACrirIUndlDSfv3X/XdqxE/wCSnyf9g4f+hVt6T9+6/wCu7ViR/wDJT5f+wcP/AEKunD/b9GZs6telFC9KK5yhTWdP/wAhu3/65P8A0rRNZ0//ACG7f/rk/wDSgDQXpS0i9KWgBrVi25mliLtcyA7iMDp1rafpWNYf8e5/32/nUyZcEP2S/wDP1JSbJv8An6lqQdKKzuylqR7Jv+fqWjbL/wA/UtSUUXY2R+XNj/j6lxRsm/5+paxvF/iH+wLaz2W/2ie7uUtoYy2ASe/5ZNctJ8TZLW+ubW/0cQvbPH5uJt2Edtufr9PWmri1PQtk3/P1LRtl/wCfqWuJ+IPj6Twzr1tpkVnBMJrZ7gtNKV4XHyr6nmpdP+I+gT21s9ytzaySqhmDRErA7/dV26Anj86VpdwOx2zcf6VLQFm/5+pa46L4neFXhMzT3McZVmR3gKiQK2Dt9eakvviBpVvrkGlwK8xL7bhipHljZvBHrxRqI63bN/z9S/nRtm/5+5a4O6+LGgebBFYwXd5LJdpbyp5eDGX6Grdt8RtDNqkl15yuS+8RRlhGgfaGf0GaTbQWR2W2X/n7lpNs3/P1LXLaZ8QPDeoayul2s1w0zXDWyyNCRG0ijJUN0PFSa5488O6NrB0rULiaOcHGfLO3OM4z64FC5mFkdLtm/wCfqWl2Tf8AP1LXHW3xL8KzW3nrcXKgxpJGrwkNIrttXaO+TWp4I8SL4mtr64S1e3W2u2gCuMMcdyO1DbHZG5tm/wCfqWjbN/z9S1JRT1G4ojCTZ/4+pap6Osv2V/8ASZR++f0/vVoiqOjf8er/APXZ/wD0I0JsSRa2zf8AP1L+lRXDTRKrrcyE7wMGrFV7/wD1S/76/wA6HJgtUba/dFLQv3aWtTITPFZF6Gk1IoZHVQmcA4rW7VlXX/IVf/rkP51MnZFR3G+Qv/PWX/vs1StYV/tS7XzJcAJ0c56Vo1Stf+Qref7qfyqE2XqWfIXHE0uP980n2cf89pf++zUo6Cii7GiL7OP+esv/AH2aPs4/57S/99mpaKLsdiLyF/57S/8AfZpfs4/56y/99mpO9ed3/wASLm3tbm+t9CM9lBcyQiUzY37DjCjqWJ6CjUnU9A+zjGfNlx/vmgwL/wA9pf8Avs1y2keNPt3hvV9UksXguNLZhLbsfQZGfqKtf8JZZW/hGx8Q6hFJDDdxKwRFLEFhnFK7C7N/7OP+e0v/AH2aTyF/57S/99muBt/ivoc2rPDHFcPp62yT/ao4ywXLFTuHYAjrWpefEbwtatK0t1L5EZYfaFiJidlGSqnoT7U9QuzqvIX/AJ7S/wDfZo8hf+e0v/fZrFg8W6TN4bPiH/SUscAhnhKswPTA96xf+Fp+EjGGSW7kO12ZEtySgT7xOOlK7C7O0FuCeJZf++zS/Zx/z1l/77Ncbe/EbR0vrK102OW9NzdRW7yKhEaFxkfN0zjtXbZ5x6U7saIvs4/57S/99mjyF/57S/8AfZqWg0XY2Z2pQjzbX95LjzR/GaBD/wATgjfL/qf759am1L79r/11pf8AmMn/AK4/1ouyGSi3XH+tl/77NHkrz+9l6f3zUtIep+lF2OyJ9HLNZIWYtyeTV45qjon/AB4R/U/zq/WqRm9xpqC+ytlMQSDsPI+lWG6VBf8A/HlN/wBc2/lQ9hJamTbQh4UZpZckZPzGq6Q/8Tdxvlx5I/jNXLT/AI94/wDdFRL/AMhh/wDriKy5matIm8gf89pf++zR5C/89pf++zUnrRRdjUUR+Qv/AD2l/wC+zQLdef30vH+2akrL8U6xHoPh+81aRN4t03BM/ePQD86SbFZGh9nH/PWX/vs0fZxz+9m4/wBs15y/xOnSW5jfR1h8pWZfNkIMm0AsF4weK0PHnxBTw54c0nW4LCS8i1B0G0HGxGGSfwqrMNTtvs6/89Zf++zR5C/89Zf++zXnem/FbTLzxTqenfZX+wWNukou0+bzS3UAd8VfHxQ8MTbI7N7u6uJEkZIkgJI2fez6YNFmKyO18hc486X/AL7NJ5C/89pf++zXEaH8UvD1/wCHRq88jR7GEcqoN2JSeIx6mptI+Imlav4ssdD0+2uJlu7Z5xcFMKm0gEEfjRZjOxMC/wDPaX/vs0v2df8AntL/AN9muC1j4jyaf4pn0eTS1jiik8sSzS7DLxncp6H0qXw58TtF1LSRdXcVzZz+QZ/KMZIZN23KnvzRZhdnb+Qv/PaX/vs0eQP+esv/AH2a41fih4TZYGW4uGMxcBVgJKbPvZ9MU9PiZ4SeymuxdTlIiuR5JywboR7UWYXZ2H2cf89Zf++zSeQP+e0v/fZqHRtRtdW02LULNmaCQZUkYNW6m7GiL7OP+e0v/fZpfIH/AD2l/wC+zUlFO7HYiMC4P72X/vs1U0SFf7Oj/eSjk/xn1NaB6Gqeif8AINj+p/mad2TJEyqYr62xLIQzEEFia2R2rHk/4/rT/fP8q2B0FXHYiSsyhpP37r/ru1Yif8lRf304f+hVt6V9+6/67tWKv/JTj/2Dv/Zq6sN9v0ZDOqXpQaF6UprnGBrOn/5Ddv8A9cn/AKVoms6f/kN2/wD1yf8ApQBoL0paRelLQA1+lY1h/wAe5/32/nWy/SsWw/1B/wB9v5ms5s0h1Jx0opcGjBqLjT0EoPSlwaMGgDD8XeHYPEVraxTSmF7a5WdHAz06j8RkfjWJd/DTQJB+5aeJ3dPNd3MhaNTu2DP3Rmu3waMUfMDCisfD2s6wuvQrDd3Voj2ofO5VGfmXHrxWXrnhrwjca0lxfMqXN86lYvN2pNIg4Yr0JA/lWPpPhrxnpelazpFtHpZhvZ55orkzMHUucjIFczF8L/F4vYbm5uLO7igmMiWz3LLjKAHDDkc8016gdlo3wy8OWenC01B5dQcpIitJJgKHbcdg6D8KsL8O/CMXnSNFPIW3NLI9yST8m05P04rmm+Hvi3yLeNtWhuHWBY45mndTZsGySo/i445rpPAXg+70Hw7qFrqN0t1qN60u+ZnZ1ZWJ2jB6DnmncDP0Dwr8ObyeaHS7j7RcLJFIzLcHeCn3CD6CtaX4feE2VU8iSMBWVwtwR5iltxVvUZrhoPhn4sjRltby0sUiC7I0mZxKyvuGDjKKfSq+peDPG83i6Oa5jjniu2uZmRLpxDBuUbAT1yD0p7gelWngvwzZzxSQ2pR4Lw30YEvCykYJx9KoXXgvwb4kuptabfdGWTe7JOdm8DbnHbHNcRp3gfxk3iC7jnuWzC9rsv5Lhh9xRv2KOuelTW3grxFZ+I9K0uCa5WxkLS6rJGx8oqH3IFP945Oalq3UDu5fh74YkjgRrNx5FslvCyykFERty4PYgjrWt4b0DT/D9tNb6csoWeUzSGSQuzOepJNaqrtAAGABilwaQCUUuDRg0DuAqjo3/Hq//XZ//QqvdKpaN/x6v/12f/0I0CLlV7//AFS/76/zqzg1Wvv9Uv8Avr/OluxRejNxfuilpE+6KWugzG9qyrr/AJCr/wDXIfzrV7VlXX/IVf8A65D+dRPYuG46qVr/AMhW8/3U/lV2qVr/AMhW8/3U/lWa2KLo6CigdBRTKQUUUentzQJsyNQ8TaBp2oLYX2qW0N0xGI2fnnpn0rmk+GmgS3b3F1cXEgW4e5tljmKCHecngdee9QXvhLX7fXdam06LSLu21edJmlvF3PbY6gDHI9K5rxX4F8cPPqGpW19EwEU21IJmDSgphVC9iDRcR32naDpGi6RqFrfXpnj1SdvOkkbBcsMBc+wqhZeBPB9zpUMNvdXlzZo4MI+2MyKV4wtczo/gHxLNYW5uLmKzhcwM9r57PyqkO5J6E5HFVP8AhWPiyHRrXS7C8sreO38wpIk7htxk3Bvyp6AdGvgf4d2tldX6ySRWdtmK7cXJCYVslXHfk1Np3hr4c+IzcHT5Eu4eWa3imPloWGN4TsSO9Mi8Fauvw+17QpLi3e91GRpEck7cnH3vxFZFx8PPFF8Zr43en6Tdixjs4o7MnEiqwLF29TjFO4HoOp6BpOo+HI9CuVb7AioqKkmDhfu4P4Vj2Pw78IWbTyQ2z5mjeORjOTkP976Vyh+GviWbTRDNqx3LBMIU+0NiGRvu4PfFLdfDvxUiXFvZanA1pOIWaOSZs71Qh2z7mpA66D4f+Fre6t54opU8iVJo4lnIQyKMBtvQnFdNNf2kV5DaS3MazzkiKMty5HWvJrT4Z+Kv7PYXusLJeR20MdtIJ3xGyvkn8uK0vDfgXxBZ+M7DWNSnt7hbWeaSS585meUOMAbegxQB6fQaUj6k96CDSC5T1L79r/11pf8AmMn/AK4/1pNT4ktR/wBNaM/8Tk/9cf60AW6T1+lOwab69elIfUn0T/jwj+p/nV+qGif8eCfU/wA6v1utjJ7iN0qC/wD+PKb/AK5t/Kp26VBf/wDHlN/1zb+VD2AzbT/j3j/3RUS/8hh/+uIqW0/494/90VEv/IYf/riKxRqy160UetFMaCs7xNpEGvaFd6VcMUS4TbvAyVPY/nWjRSCxxF98N9IurRg1xcG8aMqJncsqFhhmVDwCRW1deFNHvNN03T723M0OnACAE47Y5/Ct2imScZF8MfB8NstvDp8kSBBGNkpBxu3dfrVnRfAHhrR7prqytJFmeOWNnaQnIk5auqooKscanwz8Ix2rWsOnNFE204SQj5lOQ3+971o6b4N0LT9QstQtbeSO5so2jicSHlWOWDevSuhooE0cpqfgDw5qWoSXt1bzOZJRM8fmnyy46Nt9aZcfDnwrcW9rA9nKq2sBgh2zEFELbsfnzXXdqKBI5TTPh74X0+48+CycviQEvIWz5g+bP1psHw78NQ2UtrHbzLHLjOJjlQOig9hXW0UFWKGgaPY6FpkWm6dGUgiyV3Nk5PvV+iikFgooopjA9DVPRP8AkGx/U/zNXD0NU9E/5Bsf1P8AM0EyJ5P+P60/3z/KtgdBWPJ/x/Wn++f5VsDoK0jsRPcoaV9+6/67tWIDj4nn307/ANmrb0r711/13NYZ/wCSof8AcNP/AKFXXhvt+jM2dYOlLQKK5kMDWdP/AMhy3/65P/StE1nT/wDIct/+uT/0oAuySxxAb3Vc9MnFNF1bf894v++xVHVEWS/sVdQwLNkH6VFKbZbt7aLTxKYwNxAHGaaA0Xurf/nvH/30KxLe6hjtHImjyGb+Iepq38mM/wBkY/KsdNv9nyAaaerenrWVQuGxqNOqR+ZLdWiLxkl6mgWWdd0Utu69ipzWfqXlnTcNoLXA+X5RjmtPQ1RbTCaebIf886I000JsPs91/wBMqPs91/0yq6ZAGCllBPQE9aTzkLbRIu7uM0/YxFdlP7Pdf9MqPs936xCtAHnmkZsAc4J6ZpexQXZQ+z3n/TL9aPs13jGYv1q8kgYZB49qdketP2SC7M/7Pd+sX5mke3ulQtiI4B9a0h1plwP3Tf7ppOCSC7Mnzj9k8zblgvTtUyQXTIGUxgHmqz5+wdT92ti3/wBQnb5RURXNuXLQoi2u85/dfrSi3u/+mX61pVAtxC0jRrMhcdVDcitPZIi7Kn2e6/6ZUfZ7r/plWhnijNL2KC7M/wCz3X/TKj7Pdf8ATKrqybhncCOmR60CQFwu4ZIzjPNP2MQuykbe77eV+tUdFhuWtZMGL/XSev8AeNbvXrSRRpGMRqFBOePWj2UUF2Z8kF2qFv3XAziqlw5ktY2IAJZeB9a27hf3bDP8JrDl/wCPKH6r/OoaSloVHY6BfuilpE6UtbEDe1ZV1/yFX/65D+davasq6/5Cr/8AXIfzqJ7Fw3HVStf+Qref7qfyq7VK1/5Ct5/up/Ks1sUXR0FFA6CimUgooooCwEUCiilYLARuoOe38qUEYNZlmk1wryNdSLh2AA6AZosSaI/3aZF587SBFTapxznNQfZJMf8AH7N+dP021kZph9smHzdqlbhLYtG3u8/8ssfU0fZ7v/pl+tXII2iTaZXk92607epbaHXP1rb2aM7so/Z7z/pl+tH2e7x1i/WtDPrQTjqf1o9kguzP+z3X/TL6c0fZ7r/plWh+NFL2KC7Oe1gPBLZ+dLAhaYBc9zTxb3X9tc+USYev41oanp8F/JbvMMmCQOvHU1N5I+2faN2Ds2bcUeyQXZX+zXeOsX61CDKs7wyBchc8VcmW/wDMPlywBO25STWVOuoG+kzNBnYM/IaiUFEuG5p6J/x4J9TV7NYujLqH2FNs0HU9VNXNmp/89oP++TW0diJbl49Kgv8A/jym/wCubfyqHTZ55XuI59haJ9uVGARipr//AI8pv+ubfyoewIzbT/j3j/3RUS/8hh/+uIqW0/494/8AdFRL/wAhh/8AriKxRqy160UetFMaCiiigYUUUUCsFFFFAwooooAKKKKBWCiiigYUUUUAFFFFAAehqnon/INj+p/mauHoap6J/wAg2P6n+ZoJkTyf8f1p/vn+VbA6CseT/j+tP98/yrYHQVpHYie5Q0r713/13asP/mpwP/UOP/oVbmlfeu/+u7ViEf8AFzk/7Bx/9Crrwv2/RmbOrHSlpF6UA81zIYprOn/5Ddv/ANcn/pWiazp/+Q3b/wDXJ/6UAF//AMhKx+rfypLQf8Ti9/3U/lS33/ISsfq38qLP/kM3v+6n8qaAvEfKawYh/wAS+T6t/wChGt7+E1hRf8g+X6t/6EayqFw2Nu3H7hP90VJjio7f/UJ/uipaqGxLOO8cWOpzarpuoabFJI9iryhVbAc8fKfrXPJp3ibT57zUI1dZ55PPcs2VT5Og+leo4HpTXjVgQQCD2NUI850S817U7vZZXl4bKO5G+WQDcR5ecZ9N3FV5ofFt9JsnbUUgWeKb5SARhjuAPcYxXpkUEcY2xxqi+ijFP2L6UAeekeLI2KhbpDktbiIDaW3c+Z+FbHhy315LyGfUbmdw5k86M42Lz8uK6vaPSjaPSgBueOMdKpTtqWx/3dvtwcEsav8AemXH+qb/AHTUy2Gc4WvzYD93b/dPc1aWTxB9ojWOCzNsUGSWOaG/48P+A1sWwHkJx/CKzplzJEzsG7Gcc4rzyz8Mat5t1fLKsE0d3LNAgHzP12hj/dr0SkKitjM8yu73xTbJb75dSEMs8aTfKDJuOdwT/Zq/b3XiyESLLBczrKhW3wBuX5uN/ocV3bRKxBZQcHIz2p4VfSgDzIx+LLXZBbx3cYEu75SGDqXO7PpgUWNj4psgywm8ZQZBK7kFwplz8h/3elembFz0pdo9KAOCji8WTqw+1XkUKRSNCTje7A/KH/Wu2sRKLaLz+Zdg3/XHNNu5fJuLeML/AK1iCfTAqwtADbj/AFbf7prCl/48Yvqv863bj/Vt/umsKX/jxi/3l/nWUviLjsdAnSlpE6UtakDe1ZV1/wAhV/8ArkP51q9qyrr/AJCr/wDXIfzqJ7Fw3HVStf8AkK3n+6n8qu1Stf8AkK3n+6n8qzWxRdHQUUDoKKZSCiiigYUUUUAKKpaP/wAe8n/XRv51dHeqWj/8e8n/AF0b+dIguGpNJ+9Pn+9UZqTSfvXH+9Ux+JBL4S65GMZ5x0rzGxGqWpvpoopP7QDuYS0Lk8njknB4rt7n7Z/wlNp5br9lML7h3zWxsHoK6TI4TUrzxVp0T3Bu3uEjdhjyBjZsJ3H8aoJqHia8htZrdbi6Vdk25o/L+fBJX3XpXpDwxuhR1DKRgg9MUqRqiBEUKoGAB2oA4BNb8Q21tNfTGR4LdEkkEkQUs5OGRfXtUySeLpJWkN0Yh50Q2+SCNjjLEe4zXbTW8UyhZI0ZQc4I708JxQBwH9qeMFuoYTDhQcBzH/rPmOc49sVHqb+LptMLNdToXBdvLiG6PEgGB/wGvRNvHSk8sUAMtB/o0TMSzbBknqeKz5/+QjN/uCtUcDFZU/8AyEJ/+ua1nULp7ljRf+PBPqavN0qjon/HhH+NXm6VcdiZbmdpY/0u/wD+uw/lVq//AOPKb/rm38qraX/x96h/12H/AKDVm/8A+PKb/rm38qHsCM20/wCPeP8A3RUS/wDIYf8A64ipbT/j3j/3RUS/8hh/+uIrFGrLXrRR60UxoKKKKBhRRRQAUUUUAFFFFABRRRQAUUUUAFFFFABRRRQAHoap6J/yDY/qf5mrh6Gqeif8g2P6n+ZoJkTyf8f1p/vn+VbA6CseT/j+tP8AfP8AKtgdBWkdiJ7lHSfvXf8A13asQ/8AJTk/7Bx/9Cra0r713/13asR/+SnR/wDYOP8A6EK68N9v0ZmzrBTKcvSm1zDHms6f/kN2/wD1yf8ApWiazp/+Q3b/APXJ/wClABff8hKx+rfyos/+Qze/7qfyovv+QlY/Vv5UWf8AyGb3/dT+VAF5vu1hQDdZSLuCjc2Se3NbrfdrBj/5B8v1b/0Ks6mxcHZFhL6ZUCho8Aehp39oXH9+L8jWhbqvkR/KPujtVDXNUtNKiikuVkbzZPLjWKPcxOM9B9KSiw5kJ/aFx/fi/I0h1C4x9+L8jS6frGl3tussdzGuXKYkwrBh2IPelvNZ0m2uEt5byDznyUjDAscdaOVhzLsNGoXH9+L8jS/2hcf34vyNStf2SxFvOjLBPM2ZG7H0qSK8sZTsS4gZ8ZKbxkfhRysOZdiqdQuP78X5Ggahcf34vyNLc61pELwo17blp2KxgMDuIGSKnhvrGTYBPErOu4KWAJH0o5WHMuxB/aE/9+L8jTHvp2UqXiwR6GtC2uLW4LLBNDMV+9sYHFPmVfJb5R909qXI7CurmUFBstpkH3fvdsU+O+mVAoeLAGOhqM8af/wGtaBV8lPlH3R2qYptpFPQz/7QuP78X5Gj+0Lj+/F+RrU2r/s/lRtX+6Pyq+Vi5l2Mv+0Lj+/F+Ro/tC4/vxfka1Nq/wB0flRtX+6Pyo5WHMuxl/2hcf34vyNH9oXH9+L8jWptX0H5UhVfQUcrDmXY5+/vp2vLP5ouHbsfSrv9oT/3ovyNRa1JdR6rpiw26vG0jB29OK2FVf7o6+lHKxcyMmW+mZSpeMZGOhqCYYs4huDfMvI+tbVwq+S/yjoe1Ysn/HjF/vL/ADqXFqSKT0OgTpS0idKWtzMb2rKuv+Qo3/XIfzrV7Vl3P/IUb/rkP51E9iobjDNGp2s3I6gCqVrNH/ad2Q3GE7e1ammBd1wSAfnpr3Wl29+6PdQJPJgMrOAfbis4xuim7Mh+0Rf3j+VHnxf3j+VaZ8tU3NtCjkk9hSQyQSMyxsjFQM47Z6U+Ri5jN8+L+8fyo8+L+8fyrVZU9B+VRpLbtK8auhePG9c8rnpmjkYuYzvPi/vH8qPPi/vH8qt21/p1zM0NvdQSSL1VWBNWwEI6D8qfIHMZK3EWfvH8qp6RPGIZPmP+sbt71tySQea0PmRh+mMjOay/D8M1jbOmoXCF5bhvL3YHGeAKOR9w5iZJEc/K2cDJGKjSeS2klWOSMhjnkHIqxMANRbAx8g/nTtLCl7jKg/PWfLdl9DNlvZv7Ytm3R5ET9jV7+0J/70X5GppIWbV7eYINixuD9TV7av8AdH5VpyPuQpIy/wC0Lj+/F+Ro/tC4/vxfka0ZjHHG0jgBVGScVFBcWs1stxHIhiYZDHgUcrHzLsUv7Qn/AL8X5Gl/tC4/vxfkatJeWbXTWqzRGZQG25HQ9Km3Q5Ybo8r15HFHKw5l2M/+0Lj+/F+Ro/tCf+/F+RrTUIygrtI7EUuxf7o/KmosOZdjL/tCf+/F+RqGJ2lmllZ1YlQMAVtbF/uj8qyp8DUJgBxsWoqQehUXqWNE/wCPBPqavt0qjon/AB4J9TV5ulbR2M5bmfpf/H3qH/XYfyFWdQ/48Z/+ubfyqtpX/H3qH/XYfyFWdQ/48Z/+ubfyoYIy4WVLWNmYKMCqwmjGrv8APn9yOcVYXH2e3/3lq+tsf7SafaNhQL0rCMbtms3Ypi4i/vH8qPPi/vH8q1tq/wB0flVSfUNNgufs813BHKQDsZgDVezZnzFTz4v7x/Kjz4v7x/KtZBGyhhtIPQ8Uu1fQflRyMOYyPPi/vH8qPPi/vH8q1tqf7NQma2V/LaSMNkDaSM89KfIw5jP8+L+8fyo+0Rf3j+Va4Eef4fypdi/3R+VHIHMY5uIv7x/EU92VVVmbA9fWrmqKospflHT0qhN92H/fFRa1y1qrimeL+8cfSk+0Rf3j+VawVf7o/Ko3eFZhCWUSEZC55Iq/ZkuRm+fF/eP5UefF/eP5VploVcRkpub7o7mn7Y/b8qORi5jJ8+L+8fyo8+L+8fyrX2p6L+VQyzW8Z2ySRqfTIzS5GHMZ3nxf3j+VHnxf3j+Va21MdFo/d5xhafIw5jK86IqfnP5VS0eeIabH8/c9vc1upJDMpMTI4U7Tt9fSqc9rHa6W8adBzn6mk4DTuQtze2h6jef5VsjoKxm/4/bT/e/pWyOgq4bCnuUNK+9d/wDXdqxG/wCSnRf9g5v/AEIVuaV1u/8Aru1Yb/8AJT4f+wc3/oQrrw/2/RkM6telIaVelIa5xjjWdP8A8hu3/wCuT/0rRNZ0/wDyG7f/AK5P/SgAvv8AkJWP1b+VNt5I49YvQ8iqSqdTjtTr7/kJWP1b+VRR28M2tXZljV8BMZHtQBfa4t9v+uj/AO+hWDHND9gk/ep1b+If3q2TY2eCfs8efpWJHa2psJMwJwzdves6r0LhsbC3tnDBEZbmJQQAMuOTVHxDpEWvJY/6QRFbz+afLP3vlIxkdOtWH0fTbq2iSezjdVAI471et4Y7eJYoUEaDoB0q4u6RLOP1vwU9zIg0+4jtoVUfIyknfuzuz1JNEngn91Ay3EXnoZS8jR5J3+ldoGU5AYEjrWV4wS5k8NX8doGM7REJjrmmI5+28I3EdvLa/boWjcMTKyfvASMYz/dqlYeENTaK4Wa4ht8XUkkTqhMjAgAZPpVYR+IdCuHSOJ9ssMQTyNzIpzyTnvRBqHiwudQ/ftI1oFELRkIGDkE/XGKALtp4Fuo7iO4kvbeR45Nw/dnjKFT/ADzUq+CblR5a36mNnSQyMhMilRjCn+7xW/4QudRudOaTUMFxIVQ7cEqOmRW3QBg+HdBTSJUdZAdtuImwMbiD1Nac15aeU489MgHvVo/pUFxbweW58lM7TztqZbD6mI13bGw+WdM7T36VfsNY02Zxax3iNMoAKDrVNoIhY/6mP7p/hFalpZ2yIksdvGshUZYIMms6Zcyt4k1CXTbFLiFVYmVEO70Y4qnr/iW00aWKKaFpC67jsYfKM4rV1KwtdRtGtLyESwsQSp9R0rOfwrocigSWKvgY+YknFbGZkWPjSFbczalayxIZZUikQghtp6Y7VbTxbC99Dp/2C4F5LJs8rIO0YyGJ9MVfj8NaJBvdbGIAg5DDI561LZaLpdrLHNbWiB0JZH6kZGOv0oAxdY1zVIfEx0202JAkKyOxgMh5J7g8dKe3jKzji86W0uPKKkxOMfvSDg4HaukFpCt1JcrGPNkUKzY5IH/66oDw7pAkkcWUeX65HTnJxQBmnxdbCGa5msLiOC3JDyNj5Wx0x171peG9bh1mOVo4ZYmjI3B++RkEU6Xw/pUszSyWcbO+d3HBJ74qzpem2enRNHZwiJWOTjvQBZm/1bfQ1hy/8eMX+8v863J8eW3+6aw5f+PGL/eX+dZS+IqOx0CdKWkTpS1qSN7Vl3P/ACFm/wCuQ/nWp2rLuf8AkKt/1yH86mWxUNyXTRkz/wC/XLXuh6n5Gp2K2MVw17MXjvC4BjBPcHnIrqdLYKZ8kD56vnBFKn8InueZW+heIL60ubVvtC5lkRppLggSJtwFC9ue9W7PwxrAMcLySQWypgotwc52YHP1r0ELg1U1Z5IdPnmjYI6RsVYjIBxViOJu/D/iGOFYbWSWWORYxLm5IbeB8xB+tW/DOi6xFZ6pHqMgjnuoURH8zcchSMk1iS+JNctYQkd2s1wxhZi+Hj2mQBiCORwehrYufGU9vvlazjlTc8YjQnzFK92H900AEOna5HpUdpDpNpBPBbmM3HmcucY+XHTPvWVDpPiSG7t7W4guZoGeRwq3WMDaMAn61d1LxZqNpqVgBHHcxSK4l+zZZF4BDMfQV3loRJbRyHa25Q2V6HPpQB56PDPiBrqC8umNzNFKrJiYrgbCOfXBxUmkaD4iGpW8t4pESTJKQ0+4AgENivQwOPrRtFAGbN/yEn/3F/nUmk/fuP8Afpk//ISf/cX+dP0r71x/v1gviNX8BoEgDNJvWhuneuC1S01698T6iLKSaOOPyxFKZ2VU4ySFHDVuZHbXy+faSwpgM6FQT05FcjLo3iCTw/BpEi2ISFlG8Ox8wA9CO1V/7f1+O2ha4EUPmLIQ3kkglTgLj1PWql94i164WE7GtZlnUfZRGcsoGc59KAC08F6tFv3y2rO8SxpNvbfFhs5Hr6VYm8H6tJC8BvYkOG3XCs2+bJ/iHbFTv4q1CQRpDDsXZH50zRMRExzu+tU7vVdeOpFo7hpIZI4PKVYSoyXwT+VAHfWESW1nFbxrtSNQoFWAa881DWvEF5aN5Ns1u8LmFjtPMgBJI9R0qzoeuawbiw024ZJp7iNZBKUIwgHzg++aAO7rIn/5CE/+4tam5VQliAPesqc/8TKb/rmtZ1C6e5Z0T/jwj/GrzdKpaL/x4p9T/OrrdKuOxMtzP0v/AI+9Q/67D+Qqzf8A/HlP/wBcz/Kq2l/8feof9dh/IVZ1D/jxn/65n+VALcy0/wBRb/7y1tdjWKn+ot/95a2Sf1rKnuVMRm4Ncdrek6hJrepyw6ZFdRXtskccrygeWwznjr37VnXfiLWLXW9bs2YyCWXydNwnEb7RnP8AOmWHjW+tbLT0uo0uJTEguGOVYsQef0rYgk/sDxMkXkR3DGVelz53ymPbjYF9c96sHw3rEJ862vJklHllS85YAgfPxUEXi7VE1W3FxZFbe6hRwQDsiyeCT6npUV74z1eWBvsdpDB+8X5pCfkG7B3CgBF8P+J/scqy3VwZGI3bZwBIwJ59h0oXw14g+2NeLtjuJUi3v5xIUqCCMflWr4zv9Qtri1W2uxCnktJIqMFZiO4J4I9qpab4m1OR5LplE1iiQ7vMUq+WHJAFAG34Vsr61LC6hkQlBuZ59+9h1IHYV0w4OK8/tfG15cTGGKxid2kTy8MR8rZ6/lWl4X8UXGqalJBPZrAgDHdnlSpwc0AdLqn/AB5S/Ss+b7sP++Kvak2bGQ5yMVRm+7D/AL4rGe5pHY1s4P41y3i/SdR1DUIbiyk8tREI2YPtP3gT+ma6d2UEbmAycAHua86u/EetW1zrdmWZ3kmePTWCcR7VGc/TrWy2IZYvvC+qrqK3FnJLlPOSF2uD+7DY2nB696k03QNfWWIXN1OIl3sUM2Tu24HTtmqun+N7yBLCG4iS4Z4gsrnKsX2bs/jip4PFuqLrEcd5aFYbiFJF28pGTzgn1NAhZdB16CzSO3kklaSFBOGuD94E5I/SqNv4X8RForl3YXXkLEztPnG18g46Hip5vGWr3IjNrZwwKZk3O+eFLYIPvWl401LULS8jW1vPKiWEyMiMA7e/PBHtmgCg2g+I5CsfmSRdrl/tOfO+Ycgfw8ZpdZ0PxCEFvYNI0ayO0Z+0kMvI2g5/Gn6b4n1TzLi6dUmsVMYUspVxlMnj60ll42vLqZLaKyiklkkUIQSAFIJz9eKAOi8GWN7Y2Ey36qs8k7SEBs4B961NW/48ZfpWB4T8SXGsX7QS2XkptLKc8rg4wa39V/48ZfpUz+FjW5Qb/j9tPr/StlegrGb/AI/bT6n+VbK9BSp/CiplDSfvXf8A13asST/kp9v/ANg5/wD0IVt6T967/wCu7ViS/wDJTrb/ALBz/wDoQrrw/wBr0ZnLodWvSihelFc4xTWdP/yG7f8A65P/AErRNZ0//Ibt/wDrk/8ASgAvv+QlY/Vv5UWn/IYvf91P5UX3/ISsfq38qLP/AJDF7/up/KgC8elYEf8Ax4SfVv8A0I1vnpWDaTRpGyMSG3tkY9zWdRXLpmlDe26xIDIcgAdDT2vrX++f++TVATQ4+8Pypwmt+7D8qm7Q+Uo+H5mh1LU2uLnzI3mDINp+XjpW39vtcf6z9KxLGaL7Zec/8tB29qu+dD/eH5GjmkHKi99utf7/AOlJ9ttf7/6GqXnQ/wB4fkaPNh/vD8jRzSDlLq31qP8Alp+lO+32v/PT9KoebD/eH5GjzYf7w/I0c0g5S/8A2ha/89P0pk19bNEwDk8Hsap+bD/eH5GlE0GeW4+lK8mhctmR9dP6dvSr8F9bLCimTBCjPFUzcQ5xvwPpQJof7w/I0o3Q5al/7fa/89P0o+32v/PT9KoebD/eH5GjzYf7w/I1XNIOUm1O+tjp1wBJ/wAs27e1Osb22W0hBk/5Zr29qoajLD9gn+b/AJZnsafazW4tYhu5KL1HtRzSDlNP7fa/89P0o+32v/PT9KoebD/eH5GjzYf7w/I0c0g5S/8Ab7X/AJ6fpR9vtf8Anp+lUPNh/vD8jR5sP94fkaXNIHEty31uyOA56HsazH4sIf8AeX+dTtNB3YflUN1NHJGqIcnevAFGrkFrI6BelLSL0ozW5mIelZd1/wAhR/8ArkP51qNWTfb01EyeW7KYwAVGamWxUNzL1zzf7NuEinMLmZDu9s1vRXtusa7pMtgZOKx9XlH2Bswy/fX+D3q55nA/cS/98Vmm0U4ov/b7X++fyNNe+tWGC2R7rVLzB/zxl/74o8z/AKYzf98Uc0g5USp/ZUe4LDCA33sR9f0pd+miRnEce5hgny+T9ah8z/pjN/3xR5n/AExm/wC+KOaQcqJlfTUTakUSjkYEfGKnjvbRUChsADoFql5n/TGb/vijzP8ApjN/3xRzMOVF/wC32v8Az0P5Gj7fa/3z+Rqh5n/TGb/vijzP+mM3/fFHMw5UOaRZr+R48ldoGcU6xnigkmEhK5bI4pnnHbgQzD/gFIZcn/Uzf98UrO9x2VrF839r/fP5U37baZyH57/L1ql5g/54y/8AfFHmf9MZv++KfMxWRcN5Z92GPTbxQbyzJ3bufXbVPzB/zxl/74o8z/pjN/3xRzSDlRc+12fI3DB6/LSfbLXd97/x3pVTzP8ApjN/3xR5g/54y/8AfFHNIOVFz7Za/wB/H/AagDaetyblVXzSNpbbzj0qLzP+mM3/AHxR5n/TCb/vimpSCyK/iifz9Emjtrny5ODuI96fbMHkLZLYiUE471Dq8n/Eum/cydB1T3qwk3yACCX7v92lJtjjZF/Rf+PFPqf51dbpVLR1ZbJFZSpHY1dJ4rWOxEtzP0v/AI+9Q/67D+QqxqH/AB5Tj/pmf5VW0v8A4/L/AP67D+VWb7LWsqqCSUIA/ChiW5k522kDHOAVNaX261JH7w/kaz7eRlhRGhm4UAjZThJj/lhL/wB8VlG6NGrlpp7EuGwmc5yU5zUbHS2bLQxE+pjqLzf+mEv/AHxR5v8A0wm/74o5pC5UWfO08rtIQj0KcY9KZu0zLfuosN97931+tQ+b/wBMJv8Avijzf+mE3/fFHNILInnk064ULMkcgHTcmacs9gF2hUAxyNnpVbzf+mE3/fFHm/8ATCb/AL4o5pBZEqHS0cPHDCrdiI8Gs/XxbPpF0LaRIJnAzIsfJ5q35v8A0wl/74qrqkv/ABLpv3EvT+5RzSDlLP2iP+yEg87zJPLVc46mkmbbHEfRgTSRS/uk/cyZwP4Kf53rDMf+AVLUmUkip4lcXMmnmG6MQjuAx+XrWn51jncQhPJ+537msrVJcta4gl/1w/gq75v/AEwl/wC+KtydtCOXUlY6Uzhzbwlh0PlDNPE9gT8yp2/g9OlV/N/6YTf98Ueb/wBMJv8AvilzSHyomD6aC2I4sNyR5fWieTT5gPOSOTB43R5xUPm/9MJv++KPN/6YTf8AfFHNIOVFjztP242pg9vLpkbaXGwaOGJGHQiPBqLzf+mE3/fFHm/9MJv++KOaQcqLEU1hE5eNY0Y9SqYJpNQu7eS0dEclj0GDUHm/9MJv++KRpMj/AFE3/fFDk2rAooD/AMflp/vH+VbK9BWKm6S+t9sUgCsSSwx2rZXoK0hsKZS0n713/wBd2rDuP+SoWv8A2DZP/QhW5pP3rv8A67tWHcf8lQtP+wdJ/wChCumh9r0Zmzq16UppF6UtYDA1nT/8hu3/AOuT/wBK0TWdP/yG7f8A65P/AEoAL7/kJWP1b+VFn/yGb3/dT+VF9/yErH6t/Kiz/wCQze/7qfyoAvjoai3Q8jdGPxFSH7prDs4Y3iLOoY725P1NTJ2KjG5sbov70f5il3Q+sf5isv7PD/zzWj7PB/zzWpUiuXzJdOaP7bfbmj/1gxyPSr2+HP3o/wAxXPafbwm9vSY14kGPyp15H/psFvCETejMxIz0xRzIOU6AtD/ej/MUmYf70f5isH7DN/z2j/74pfsM3/PSL/vinzIVjdzD/ej/ADFGYf70f5isL7DN/wA9Iv8Avij7DN/z0i/74pcyCxu5h/vR/mKXMPrH+YrB+wzf89Iv++KPsM3/AD0i/wC+KOYLG7mL+9H+YozD6x/mKwvsM3/PSL/vij7DN/z0i/74o5hWN3MP96P8xRmH+9H+YrC+wzf89Iv++KPsM3/PSL/vijmHY1dTaL+zrj5o/wDVt3HpTrIw/ZIfmjzsXqR6Vg39nMtlOfMi4Q/wU61sZzbREzRnKA/6v2o5kHKdFuh/vR/mKMw/3o/zFYX2Gb/nrH/3xR9hm/56Rf8AfFHMgsbuYf70f5ijMP8Aej/MVhfYZv8AnpF/3xR9hm/56Rf98UcwWN3MX96P8xRmL1j/ADFYX2Gb/npF/wB8Un2Gf/npF/3xT5hcp0Hmp/z0Qf8AAqPNT++n/fVcxJb3CXkVv5kREgJ+50xU/wBhm/56Rf8AfFHMHJ5m/wCYn99P++hSmSP/AJ6J/wB9Cuf+wzf89Iv+/dH2Gb/npF/3xRzhy+Zoa80cmluvmqMsvIbnrTls4zj/AE6X/v5WHq1lMLNmMseNw42e9WDaSKAXngUHGCygde1HOHL5mr9jj/5/pv8Av7R9jj/5/pv+/tZX2Vt+w3FuGzgDaMk0k1v5Khprq2iBOAXAA/Wnz+QrGt9jj/5/pv8Av7R9jj/5/pv+/tZgsZv+ekWPXZxSiwm/56Q/98UufyCxpfY4/wDn+m/7+0fY4/8An+m/7+1mfYZsZ3x9f+edKLCfH34v+/dPn8h2NL7HH/z/AE3/AH9o+xx/8/03/f2sz7DN/wA9Iv8Av3SmxmH/AC0iH/AKOfyCxpfZI/8An+m/7+0fZI/+f6b/AL+1lizkLFRNAWHVQvNOGnzZ/wBZF/37o5/IOXzNL7HH/wA/03/f2j7HH/z/AE3/AH9rMeykRC7TQhQMklOKZBb+cC0N1bSAHkoAcflS5/IOVmt9jj/5/pv+/tH2OP8A5/pv+/tZaWcjEgTQkjggJyD6U77DN/z0i/790c/kHKaX2OP/AJ/pv+/tH2OP/n+m/wC/tZv2Gb/npF/37pPsM3/PSL/v3Rz+QcrNP7HH/wA/03/f2j7HH/z/AE3/AH9rNFjNj/WR+mPL70i2cjOyCaDcvUbeRR7QXKaMlhDIpSS8kZM9DJ1q6rRgAb1wBj7wrnkt/MkaNLq2Z1+8FAJH4VJ9hm/56Rf98UnLyHym/wCYn/PRP++hSGWPH+sT/vqsD7DNnHmxZ9NlL9in/wCesX/fFPmDl8zQ0qSP7Zf5Zf8AXDv7VeLxn+NP++qw7PT0haVpNsjSNuJxjHFWPs8H/PNaTkNQNQSIB99P++qXzI/76f8AfQrK+zQ/881o+zQ/881pqY+Q1fMj/wCei/8AfQo8yP8A56L/AN9Csr7ND/zzWj7ND/zzWjnDkNXzI/8Anov/AH0KPMj/AOei/wDfQrK+zQ/881o+zQ/881o5w5DV8yP/AJ6L/wB9CjzI/wC+v/fQrK+zQ/8APNaPs0P/ADzWjnDkNXzI/wC+n/fQqpq8kZ02f51+7/eFVfs0P/PNararbQjTpvkH3aXMHKbUEieUnzr90d6k81P76f8AfVZEVvCYY/3Y6CnfZ4f+ea03MOUm1eRC1r86/wCvH8VXhJHz86/99Cud1WCHNriMD98KvfZ4f+ea0lIOU1fMj/56L/30KPMj/wCei/8AfQrK+zQ/881o+zQ/881p84chq+ZH/wA9F/76FHmR/wDPRf8AvoVlfZof+ea0fZof+ea0c4chq+ZH/wA9F/76FHmR/wDPRf8AvoVlfZof+ea0fZof+ea0c4chq+ZH/fX/AL6FBkj/AL6f99VlfZof+ea0fZ4cj92tJzDlsavmIWwHXPsaeO1YsEaJqMG1QuQc4raHQVcXdESVmUdJ+9d/9d2rCuf+SoWn/YOk/wDQhW7pP3rv/ru1YV1/yVCz/wCwdL/6EK6KH2vRks6xelLSL0oU5rAYprOn/wCQ3b/9cn/pWiazp/8AkN2//XJ/6UAF9/yErH6t/Kiz/wCQze/7qfyovv8AkJWP1b+VFn/yGb3/AHU/lQBeP3ax7D/j3P8Avt/Otg/drGsP9Qf99v5ms6jLh1Jx0paQdKM4qE7lJaFLTh/pd9/10H8qSY/8Tm1/65P/AEpbDi7vfeQfypJ/+Q1a4HHkv/SmIvUUuDRQNCUUtFA9BKKWigNBKKWigNBKKWigNCvqP/IPuP8Armf5U+0/49IP+uY/lTNS/wCQfcf9cz/KnWn/AB6w/wC4v8qBEtFLSc+mKQ9Aooo70w0Cg9aBk0YP+RSBop3HGrW3+61XBVK5/wCQvbf7rVdHSmIKKWkPSgehT1n/AJB7f76/zrkviYupNqXhprMZhF227Odgk2N5ZbHbNdbrOf7Pbj+Nf51a2hguVBAxwRQSzwuz0Txtputs2qLvnutZt5Y5o5WbcMfP9FxXWeO9HvpvGj6hfaJca5pcll5Ntbwy7fImzySPf1r0oqCQSoJHTjpSgYHGadwseU3UPj23ubaCxhuLdUjgFrHHKHhQZHmCQnk4GRVSWx+JblnGo3ymSO5bYpXarBv3QHHQivYMf/qxQFwT1568daAseKaDqHxGvdVukVr03cF3GjK4UWyp5fzA9/vdKmtovirNHtmupot1wiz4Ayo3/MyH0xXsgRQ24KASckhev1pcHvz+FArHj19H8TbcxrFLeTrBcyBeVzKmRtLEe2abrMXxJ1TWLq2jS7t7CeOaN1Ei4A2fJtP+9XseOntQOP8AGldDaPGdJ03x1p9qhihvlj8m2juG3KbgquQ+wnjOanNv8TrgSSNc3cSx2Uj24BXLyiQbA/vtzmvX++7qfej09ugo5kFji9UutS8QeANbsEsZ4tSS1NvhuPMk2clT6ZNchbeBfFejWNhfaXqj2t3MIILmG1TAROru2Sctz1r2IDrxyfalx7UrjseT3On+NNP1C6jt21B9Na9kZpbdl89xt+Q5PGM9aEX4nP4jXdK8VsAuzgFWTbzu7bs16xt/zigDBzzmqEea+BtU8WaW86+JrS9u0lnSOGXjO45ydvYDil+JEnjv/hIox4ainW2QRkFWGx8t82fwr0krnqM/hS4Pv0xSQHjyw/FKCyhmhurmW5niuBOjldsZDfu9vvitzwDp2uL/AMJNLdfbopLuNVtZLtgWLbCM8dOa9Fwf8ijH8vSncLHj3hvR9csbe2js/DM0Gv21vKJ9RnuDskkOcED+LPv0pLhfiU2nzfZ3vo0/dk+btMpkwd4XHRDxXsJB9MH6UvOMdqAseMPpnj46s+rZ1CG4n0lIiFlDrHKG+bI9cV6B8N315vD5HiKKRLsTMFMjZZk7H2rpsH1NLj60gEopaKCkxKKOaWgdxKKKKQXCiijmmFwopaKAuFVtW/5B03+7/WrNVdWz/Z03H8P9aCSeH/Ux/Qfyp1NiB8mP/dFPwaAKGq9bX/rsKvVR1bg2v/XYVeHSgEFFLRQVcSilooC4lFLRzSYXEoNHNBpkyGR/8hK2/wB1q1h0FZEf/IStv91q1x0FaR2IluUdJ+9d/wDXdqw7zj4n2Pvp0v8A6EK3NJ+9d/8AXdqw73/kp9h/2Dpf/Qlroofa9GQzq0+7UYODUifdFRViMmNZ0/8AyG7f/rk/9K0TWdP/AMhu3/65P/SgAv8A/kJWP+838qLP/kMXv+6n8qNTiuWuLWa3jWQxkkgtjtVK1nv/AO1bsrZruITI8wY6U0Jm52/CsXT/APUH/fb+Zq59o1Db/wAeK/8Af0Vk2M14sOBZqfnb/lr7msqiNIGh2os7eOeSZpC3DYGDVUT3uP8AjyX/AL+U/TZ77M22yU/P/wA9KzS1Q76C6dZQNeX3L8SD+I+lVryOzi8SWVqzuJHhfAyeelbNhCVEkzx+XJKdzjOaJbGCS+hvHTMsYKqfY1vyRIuxo0+HHV/++qZNZ2sUZeSQoo6lnwBWgKwfHVpc33hi6trRGeZ8bQuM9fejkiHMy5b29lcKWhm8wDqUkzipPsEPrJ/30a4m10vWZNkNr9tsYljkLkBYy0mPk6ds1Ffw+IrO9sbZ59Rnt5pQX8txvJ8vkZ7DdRyRHzM7gWduXZFkYso5XfzTvsEPXdJ/31XCxWHihLgXEy3BjkCLN5cgErKM4APrnGanx4o86309rqXzLmFmc55hCk459TwKOSIczO0NhD6yf99Gj7BD/ek/76rjl0rxLFGZlvr2SZYomRWkBUybjuz7YxUMVn4wkE6zXFyrOwDlWAGN38B7cUckQ5mdqbKAHBZwfTdUn9nwer/99GuU0vSdVh8V2t3dS3k1vHFLEGMuQAWyu4d67dfu0uSIczMXW7e3ttJupn80hYz0NO0q2t7nT7edfMAeNSOfatSaFZoWhkXKMMEe1EMSwxpHGAEUYA9qfKg5mVvsEH/TT/vqqVrn94Mk7XIGfStpvu1jW3DTf9dDWc9GOOpLUU43SwR5IDSc4NS1FJ/x9W/+/UsouDT4f9v/AL6pf7Ph9X/76NW+KQ+1aqKsRzM52+W0i8RWdm3m73ViME4rX+wQ/wDTT/vo1kJrVjdaos0djcSxxOYRdKvyA5wR69a0P7d0kCQnUIcR/e56dqOSIczLH9nwer/99Gg6fDjq/wD30aqjxBo7btuowfKpY/N0A4NO/tzShb/aGv4fKztznvRyIOZkOtWMK2BwX++v8R9auDT4eP8AWf8AfRqpc6po90fsjahDuJBwG/GpF13Sfs3ni/iMKnaXz3o5IhzMs/2fB6v/AN9Gj+z4PV/++jWfD4o0ea8a1huRJIjqrHoBuGQc/SrA17STE0ov4QikKST3o5EHMyx/Z8Hq/wD30aP7Pg9X/wC+jVPVPEFlY6N/am43FvuVVMZ+8WbaOvvUFh4o024Sbz5GtHhcJIsvUEjI5FHIg5maf9nwer/99Gj+z4PV/wDvo1Rg8S6PNJcpHfRn7OV8wnoNwyMetalpcRXUKzQyLIjDIZTkGjkQczIf7Ph/2/8Avs1UvIEgng8tm+YkEE5rX7Vnap/r7f8A3jWc4pIE2MoPSlbGe9JUWLE0+0jmtkkkZyxz0b3qx/Z8Hq//AH1S6T/x5J+P86t5FaQgrXJcmVP7Ph9X/wC+jR/Z8Hq//fRq4MUuKvkQuZlFrCAd3/76NN+w2+/bvcn03VYvhIYWEJxJtO3PTOOK4LSVnhs43i0/UH1oFzKzMQhbnk9ivtRyRDmZ24sYPWT/AL6o+wQesn/fVcXBeeKbiaKCGW5WJ2QyTPCFKHB3KB6VBqGo+KdPsreWa6mbzwociAEod+OB6kU+VBzM7v7DB6yf99UhsbcDO58f79cS+peJl3gtdi3Xf5EogBeVhjAYdh1qKbUfFb3E0M0MrrIn3UjwsZ479+9HJEOZndfYYP7z4/3qcLCD+8//AH0a89hfxbY2rQR3FzJm6lZpJI9xA/gUe1eiaW0z2UD3OPOKDfgY5o5IhzMT+z4PV/8Avo0f2fB6v/30au4oxS5EHMyl/Z8Pq/8A30aZPYQrC7KzghSfvVfNRXJxBJ/umjlSC7My2/1CdScc5qSmWx/0dOO1P59KytoXYjEYmvURi23aTwcVbGnwf3n/AO+jUFv/AMhBP9w1obgD94D6mnBRZLbTK/8AZ8Hq/wD30aP7Pg9X/wC+jVtSCM1leINYTSI4HeJ5jPMIkRSBkn61pyIXMyz/AGfD/ef/AL6NQX2mRy2ckaF9zDjLGqmm+K9Ju4zvnFtKrFWjkPIx1qw3iLSPsxm+3RlASOOufpRyIOZliPTogigl+AP4qd/Z8Pq//fRqppfiDTL+yN3DcqEGNwY4K5PGfrUV54q0W1h81rwOvmrH8oJ5JwKfLEOZk99pUcxg2FvlkDH5j0qwLCH/AKaf99GqcHiLSpI0Z7qKNnJCqT74/CrFlrGnXk5t7W8jllXOVU+nX8qXIg5mS/2fD6uP+BGl/s+H1f8A76NZo8RRyXLpb2dzNAknlPOoG0NU7eINJHmf6fCPL+9k4H/16ORBzMt/2fB6v/30aP7Pg9X/AO+jWafFmhrei1a9UMYfO3YO3bnHWtWyvLe8iWa1kEsbdGHSjkQczGf2fB6v/wB9Gg6fB6v/AN9GrnakPSjlQczMqSNYb7y0LbdmcE5p5ou/+Ql/2z/rQelZD6EUf/IStv8AdatcdBWRH/yE7b/datcdBWsHoE9yjpP3rv8A67tWFe/8lQ0/306X/wBCFbuk/eu/+u7Vh3v/ACVDTv8AsGzf+hLXRR+16MzZ1afdFRVKvSoqxGTGs6f/AJDdv/1yf+laJrOn/wCQ3b/9cn/pQBf/AIao2n/IZvf91P5Ve/hqjaf8hm9/3U/lQDLp+7WPYf8AHv8A8Db+dbB+7WPp/wDx7n/fb+dRMuBMOlSaR1n/AN+o161JpH3rj/frP7SBl+nCm06t7kBVLWLhrTTLm6jj8xoo2cL6kDNXaa4BXHH40XA4GTxLqOn2un6hPeQagl3GzPbxqAY8Lu6j06c1N/wmj+bb250+Jri4EZiInBQB84yexrpX0TSzHPGtnEgnUq5C4OD1qv8A8I1o5gt4fscYSBwy8dSOmaNAMQeNlZJfLsc/ZgTPukHZsfJ/eqP/AIS6/kvraWDS40sneZWeR8OwRSeB2rrP7J00hFNjARH9z5BxUhsLJgoa1iO0kj5ehPU0XA5qfxcrTQW9laCeeZI2VfMwF354J/CqE3i7U21K3gtrOPbIypKkj4Ckg9D65Fdjb6Vptu/mQ2cKNnOQvNEmn2THJtYs53Z28gjoaNAM7QdeXVriSOKAoYl/f5P+rfONn1reX7lUdJ02105Jlt0+aaQyyE/xMe9aA6UXAKZOrNEyo+xuzAZxT6KLgZ5tbzaf9Pc/8AFZUFvcl5v9OfiQ/wAIrozWPbfem/66Gsqm6Lh1IPs9z/z/AD/98imPb3Pnwf6a5+cfwCr9Ryf8fEH+/UMtDf7P1NtRE/8AbEnlAD91sGDWuF45JPY04Uo6VuYnLw+HJrdZLWHVJorB5mmMQUBgWOSA3YZNVU8ExEwedes6W4CwgIBwGzz612XHtRge1O4HHa94Oju7MfY3EcyNKy/KACZCCc/TFRy+CUuJBdXF8zXXAOEATG3bjbXbcUcZ7UXA5S18H2dvAY1lJPmiXcVHZduPpVD/AIQQCB4l1WZEJzsCjbjaR0/Gu549qOPai4HEjwLb+UsTXshQbCdqgElV21at/CES3UNzcXRleLYFHlgDC9Mjufeut4o49qLgc7eeGre58PjRpHPk+eJTx1w+/GKztQ8D2s0tw1rdvaxTnc0Sr8oO3Ga7Pik49qLgcSPAkH2UQ/bXyhjZCFA5RdvPrxXT+H9Pj0vTIrKNtyxg84xnJzWhxRxRcCC6jkkQCKYxH1AzWTqVvciaDN8/JP8AAK0Zrlk1GG2CgrIjMT6Yx/jUOpf662/3j/KsqmsSkUvs9z/z/P8A98CkNtc4/wCP5/8AvgVbP3qD0qehZFpltdNZJtvnHX+EetLp1hqFvO8lxqslwpbIQoAAKt6T/wAeSfU/zq4a0g/dRm9zB1vVbyHWbXSbBYRPNG0pkmztCr2A7nmqj+KltVeG6h86eBd9w1uwKoucZ5/lW1qulWWpeWbqEM0Zyjg4I/GqsnhzR3SNDZJhBtGD1Gc8+tXoIyG8aQSMTFpt7JH+8KuMYIT7x68ClXxpp+0zNBPHZqwRpyBgMRkcda3V0jT40MaWyBGDKQOmG61Qs/CekW08shtxLvk3hW5VcDAGPpQBQi8a2U2z7PZ3MkjuqxKMfOG6HNOXxbp09xDBLZyqHw2ZcAKefXr0rYtdB0m1ZTFaKpUhl68EU2bw7o80qySWSMVPGelGgGBJ42ja5itbXT5ZpGnRG+cYCtnDfp0qxB4ytTCzyW8rLFj7RIoG2PJwOO9acPhjRIWzHYqGyCDk9ulSf8I5o5ZW+xplRj2OOmfWi6AraF4hh1W6EMdpPAJEZ43fGHVTg/rXP23jO+/tPZNFH5P25rbasbDCj+LeeCa7S10+0tSjQQKnlqUTHYHk1DJo2myW/wBne1QxmQy4/wBonOaNAOeuPHKttW0sJZGFxHFJlwAEfOGB79K09A8VWWsXjQW8U6gIXR2HDqDgn25qaDwxosW7ZZrhiCeT1HSrenaPp1hO81rbrG7DnHTHtRoBoA5Aqhe2MbLJI0s3KngOQKvNwKp21wbixmZl2lWdMfQ4qW9BmVBYR+Qn7ybp/wA9DUWNKUkHVEHqDc//AF6vD/kHt/1zb+RrkfAGg6Pd+E7S4udOgmlfcWdlyScmnRpw5HKbG3qb0J0r7cp/tSP7h/5eh/jRexeH5buAza2iyDhEF4BuP50yHwzoJ1BV/sm1A2H+CrE/gvwvNcQXEmi2jSwNuibZypq6borZscrm/aqscCrGxZQOCTnNUNd0e21cWouhlbecTbccMR2P51pRqqxqqgAAcAU5fu1F0Qc5feE9Nurl5lXyA1sbcIigBRnOapnwapuRfDUZBeDgSeWu3bt2429OldgcYPTNZuv3zadpj3Cxl2UgAAeppgc9D4IihhaBNRmEUoTzxtH7zbnH061aTwmPsYtjfuY4yvk/u1+QKc/jXSW0glhjkxjcoOCKl49qAOPj8EwRwvFFfyiOb/X5UEv827g9q0dI8O2um/ZTDIx+z+ZjIGW3nPJrT1WZ4I4jHj5pAp+hq2nTmi4HNr4bkieaKDUpobKaYyvAoGQSckBuuKqy+C4ZEEb3jukassKlFO0E5OfX8a6/A9qOPai4HHReCoY48fbpHLRGNt6AgjORW34a0caNYG1Fw84Ll9zds9h7Vr8e1FFwDtTT0p1NPSlcDNu/+Ql/2z/rQelF3/yEv+2f9aD0rHqzToiKP/kJ2/8AutWuOgrIj/5Cdt/utWuOgrSC0FPco6T967/67tWHe/8AJUdN/wCwbN/6Etbmk/eu/wDru1YV/wD8lQ0z/sHTf+hLXRR+16MzZ1i9KiqVelRVkMmNZ0//ACG7f/rk/wDStE1nT/8AIbt/+uT/ANKAL/8ADVG0/wCQze/7qfyq9/DVG0/5DN7/ALqfypoC6fu/nWPp/wDx7n/fb+dbB+7+dY9h/wAe5/32/nWczSBMKjMSZLAupPJwxFSDpRWbY0M8lf78n/fZo8tf78n/AH2afR+VK7FYZ5a/35P++zR5a/35P++zT/yo/Ki7HyjPLX+/J/32aPLX+/J/32af+VH5UXYcozy1/vyf99mjy1/vyf8AfZp/5UflRdhyjPLX+/J/32aPLX+/J/32af8AlR+VF2HKM8tf78n/AH2aPLX+/J/32af+VH5UXYcozy1/vyf99mjy1/vyf99mn/lRSuw5SMwrj78n/fZpYo1j4XPPJz60+gU73BbhTJY1kxuzwcjFPoNNjsRiID+OTP8Avml8tf78n/fZp9H5UrsXKM8tf78n/fZo8tf78n/fZp/5UflRdhyjPLX+/J/32aPLX+/J/wB9mn/lR+VF2HKM8tf78n/fZo8tf78n/fZp/wCVH5UXYcozy1/vyf8AfZo8tf78n/fZp/5UflRdhyjPLX+/J/32aPLX+/J/32af+VH5UXYcozy1/vyf99mjy1/vyf8AfZp/5UflRdhymdcxr/bFr+8k/wBXJ/EfarqQLkNlmIPG5iajurWOeRJC7oyAgFTjg/8A6qjFl/09XH/fdGncC9tppBqr9i/6erj/AL7oNlx/x9XH/fdMCZbdVyFLqB2DEUvlerSf99mq/wBh/wCni4P/AAOomjkt76BVnldXzlWbNLTowa1Lvlr/AH5P++zR5a/35P8Avs06l/Ki7DlGeWv9+T/vo0eWv9+T/vs0/wDKj8qLsOUZ5a/35P8Avs0eWv8Afk/77NP/ACo/Ki7DlGeWv9+T/vs0eWv9+T/vs0/8qPyouw5Rnlr/AH5P++zR5a/35P8Avo0/8qPyouw5Rnlr/fk/77NHlr/fk/77NP8Ayo/Ki7DlIzGv9+T/AL7NUtIhVrSQb5Mec/8AGfWtBunQVTWwVS22aZAzFsBuMmi7BRZakXZbSqv3RG2PyrA+GeP+EJ07/dP8zWpcWP7iX/Srj/Vtxv8Aauf+G1ju8E6cftE4+Q/x+5rpj/BfqiWveOskiV3WTkMOhBpoh/25P++zUAsf+nq4/wC+6UWI/wCfq4/77rn0S0KJ/KH9+T/vs0eWv9+T/vs1W0st5cqszPtkKgk81cqdQ5RhjGPvy/8AfRqnqsY/s+T95J2/iPrV+qmrf8eEn4fzFULlJY4gUX95J0/vGn+Uo/5aSf8AfZp0f+rX6ClpXY+UztXjHlw4eT/XL/EauiIDq8v/AH2ar6rjZD/12WrrUXYcpH5a/wB+T/vs0eWv9+T/AL7NPo/Ki7DlGeWv9+T/AL7NHlr/AH5P++zT/wAqPyouw5Rnlr/fk/77NHlDu0n/AH2afRSuxWsRpGqSeYMlvc5p560tBqkNkcf/ACErb/datcdBWRH/AMhK2/3WrXHQVrHYme5R0n713/13asLUP+So6X/2Dpv/AEJa3dJ+9d/9d2rB1H/kqWlf9g2f/wBCWt6X2vRmbOtXpUVSp92oqyGTGs6f/kN2/wD1yf8ApWiazp/+Q3b/APXJ/wClAF/+GqFof+Jze/7qfyq/2rJX7V/bF59nEZGE+99KANU/drGsCPs//A2/nVwnUsfdg/M1lWJv/I4WDG9vX1qJ7mkNmaA6VHbxSXDy/vigVsDAqINqH92D9aLFtS8u58tbctuOOT1rO12HQufYnx/x8N+VL9gk/wCfhvyqPRm1hh/xMlt1PYRnmtSr9mieZmf/AGfL/wA/DflR/Z8v/Pw35Vok4GarveWyzPC0qh0Te49F9aPZoOZlb+z5f+fhvyo/s+X/AJ+G/KrcVzBKivHIGVgCpHcetP8ANT1o9mg5mUf7Pl/5+G/Kj+z5f+fhvyq2t1AzsgkG5cbh6U/zU9aPZoOZlH+z5f8An4b8qP7Pl/5+G/KnXms6ZZziC6vIoZCu4KxwcetWTdW48v8AeqfM+5g53fSj2aDmZU/s+X/n4b8qP7Pl/wCfhvyq6ZowM54pwYEd6PZoOZlD+z5f+fhvyo/s+X/n4b8q0aD0o9mg5mZ32CUc/aG/Kq1uzHcrNuKsVzitgsMVjW5+ab/roamUeWxUXcmqOctviRWxvfBPtUmaik/4+IP9+kyr3LAsJT/y8N+VL/Z8v/Pw35VfDDFKGBGav2aM+Zmf/Z8v/Pw35Uf2fL/z8N+VXnljjUs7BVAySeABVSz1fTbx2S1u45WXkhT2o9mg5mM/s+X/AJ+G/Kj+z5f+fhvyq950eM7hR5sfPzA4o9mg5mUf7Pl/5+G/Kj+z5f8An4b8qv8AmLjOaTzExncKPZoOZlH+z5f+fhvyo/s+X/n4b8qvCVao22t6VcXJtob6F5cldoPOR1o9mg5mH9ny/wDPw35Uf2fL/wA/DflVtbqBpGjEg3LjcPTNP8xMdaPZoOZlH+z5f+fhvyo/s+X/AJ+G/Kr4kU9DTgcij2aDmZnfYJP+fhvyqC4jeCWJTMWVjgjFaxPNZ+qf6+3/AN4/yqZxUUNMZQelFKelJ7FDLO3lmgEvnspOegqG8tGGoWg+0H+LnFX9KP8AoKevP86oaob7+3dO8hVNv8xkbHSqhBcpLk7lsWEh6XDflS/2fL/z8N+VX0606n7NC5mZ39ny/wDPw35Uf2fJ/wA/DflWjSd6PZoOZmd9hk/5+G/Kk+xP/wA/LflSeJLmWz0S9u4T+8iiZk4zg4riLXxdqliy/wBowzTJJbI6CRApZmOOMdhR7NBzM7j7C/8Az8N+VL9hk/5+G/KuUl8deXHEzWIV84lUycqN23I9RXSeFb6fUdJW5nIZzI68egNHs0HMyx/Z8v8Az8N+VH9ny/8APw35Vo0UezQczM7+z5f+fhvyo/s+X/n4b8q0aKPZoOZmd/Z8n/Pw35U2WykjjZvPY4BOMVpmorr/AFD/AO6aHBBzMyclrJ2bGfKbp9DWH8M/+RF0z/rmf5mtz/mHP/1yb+VYXwz/AORE0o+sX9TVx/gv1Q2/eN/a0t0kIYoNucgVYFi4P/Hw35VHb/8AIST/AHDWiQxBxj8ayhFPoEnZmLpNm7rcYuG/1zdqu/2fL/z8N+VVfDX2zy7r7WgU/aG2YHUVo3uoWVkoa6uEhBO0bu59q05ULmZB/Z8n/Pw35VV1ezdbCRjcN27e4rUt7y2uIllhmSSNujA8Gm3AjniaJ2GD70ciDmZWjsZGjX/SG6elL/Z8v/Pw35VbWRVx8wwOMU7zo8Z3fX2o5UHMznPEoFjFbGaeQ+ZOqjC961VspHGftDflS38mn3Dx29w8ZYSAqrHnd1GKuLIigndx3o5UHMyn/Z8v/Pw35Uf2fL/z8N+VLaa1pV1cG3t76F5QSNobk464q0l1AzsiyAspw3saTgg5mVP7Pl/5+G/Kj+z5f+fhvyq/5i+tHmJnG7NL2aDmZQ/s+X/n4b8qT7BIOftDflWl2prfdo9mg5mZJR4bvyWkLjZuyRTzS3f/ACEv+2f9aD0qCuiIo/8AkJ23+61a46CsiP8A5Cdv/utWuOgrSD0FPco6T967/wCu7Vhaj/yVHSv+wbP/AOhLW7pP3rv/AK7tWDqP/JT9K/7B0/8A6EtdFL7XozNnWr0qKpV6VFWQyas++t7o30Nzb+WdispDe9aFBGaAKG7U/wDnnb/mapWjah/al3+7g3AJn5jjpW2RgVn2n/IYvf8AdT+VAC7tSx9y3x35NZVk1/5BxHbkb2/iPqa6I/drGsB/o+P9tv5monuXAYH1An/V2/8A30aLBtS8u58tLfcGPc9asr1qTS+s/H/LSs+qBkejvrDD/iZRWyf9cySa1c0g2g0u4VtcgGPFchrnhq51LXr+8F1LBHLZCCPypNpZhnr+ddeSKbgUwPP08M63GkUKzLvRY1S4ExHlKq4K7e+affaL4iurJYZDsEMSoNk/MhDElj+YrvCo7UECgEcFa+GNYmubRtQnUwL/AK1I5WG4bSP51nzafrdvqtrayfabiQXERWdXbEcY6r6HIr0qQDjFc74e8SHVPFetaGbOWMaYUHnMPlk3DPFNQk02ugNkWseGZNW8QzXc9w8Vo9ssDLHjL4JJByOnPas+48K6ojf6JdGMJK3lkyn5YtuAK7tQuKCBSA4G58OaxLYxRwgwIj/vIluSTJ8uM5PTmuy0W3mtdKt7e4laSSNAGdjkk/Wre0Zp3FAai5obkGjcKCRikBSe3vixK3gAJ4HljisiGC8LzH7Yv+sP/LOujJ44rHt/vzf9dDUVOhpDqQ+Re/8AP4v/AH7FRyQXnnwZvB9//nmKv1HKcT2/+/Wb2GJqFjrE3l/ZtUWLDfN+6HIrStI5Y4VWeXzXHVsYzUoPFKDxW6ZkZviSwk1HRbqzhl8qSSMqje/ofaucu9M1y7sRDHZ2diyRKhaN/mkweVBHQEV2pwTSYFMNTgYfC+qSTu9xIYrba/k24uGPlscY574pk/hvxEby5lguAPNiK73mJwcDGPTkV6CAO9HH50AcNc6DrOp3qy3z+VCEZRHHOeuzAPHvzVW98K60irHaXkhgAj3xGY5kYLg8npzzXoRC1yPxA1vVNFvNBi0uzW4W+1FbefJxtQqxJ/Srpwc5KKE3Ym8JaLfWN3PcajcyTtsVYt0mdoxyPSsy28FzJpcnmXUjXqtK1uqnCxlyecjk8V3MYUrj9KeAM5rNXtqM4Kbwzqkd6zqxubUrHmBp2BdgmCS3XrzQPDmv/wBpGZrp1Q/cKz/cXbjZz1+td4VB7UuBTA5rwNpmp6ZDcx6gcqxHl5fc3vk1069Kz5NSt49Xj04/62SMuDV9G+UUAR3Mczr+5mEZz1K5rI1GC+EsGbxSdx/5Zj0rbJFZ+qf6+3/3j/Ks6j90qJRMN8P+Xxf+/YoMN9j/AI/F/wC/dWzQelR0LItLgvjZpi8UDn/lmPWl02y1aC4Z7zU1nj3fKgiAxVvSD/oUf1P86tZrSD90h7mbqmsxWFzBarby3NzMCyxRDnaOp+lCeINPWGN7qT7K7nHly8MOe9Qa5pXn3kGqQXptLm3VkDhcqVbqCPyrOn8Jrchnk1GWR5o/LnZlB3DOePSrJNaTxLoqStE1/CHUkEZ7jrTxr+ktcCBL6BpPQN+NZdv4RsIovL3FhtlUMQMjePWsyz8EM0c1teXhNoZg6qijcdqgA7qNAOhuNd0V7eRpL2Bo92xwTkHPbHeomvvD9xLDC0tpI7JiMYB+X0/Ss/T/AAXaWssUhuGfynUqCo6DOAfzpsvgu3N2k0V9LDt6bFGc89/xo0AkutT8IxtDHILN2MghRQmdpJ4H0rSstZ0iNYoUmhg3klI8+9Ylr4IihuftH9oO7hkIzGP4ScfzNSnwTbbXjS+kWKYKJRtGTgkjB7daNAOisNZ06+maGzuUmkUEkKewODWRD4ysZLzyDbTohuTbLKcYLg88dcVY0PQbXTJYGhc5hiaPoBuyc5NUpPBmn+UTHIyXBuWuPPAG7Jzx+tGgF+68V6Lbqha8Rt86wALydxzj+VXrPVrG7uHt7e4jklj+8qnkVzFr4HjhLFr+R2Z43yUHBTOP51o+G/C9vot4Z4ZzJ8hRAV5AJzyaNAOkzmo7r/UP/ummW9xHNv2fwNtP1p1wf3D/AO6aT2AyTxprn/pk38jWH8NePAmkj/pj/U1tv/yC5P8Ark38jWL8Nh/xQulf9cf6mnH+C/VFtanRW3/IRT/cNaYrLt/+Qin+4a0wRWdPYU1qKOO1c74i0++k1iy1K1iiult1ZWt5DgHP8Q963bi5SBVZ84Zgo+tSYBFaEnDX2h63dOJTFbxhkYJFDIUEDk8Nx940kPhO9dhJdXEkk2Zd7CZgGyBt4+tdzgZpSF9KA1PNdN0LxBJcXClniuEmXZdtM3ACjOF6Gp5fDOvSW8irIYgUUSKlwf3rA8tz0+lehFVoKrQGp53/AMIrrEz2lxemF5baRHUCVuMKRnr7g/hWt4Q0TVNPuZpL24kffHtIMm4O397HauuCqBilAAPfFAanB2/gqaPSn33cj3yiTyBkBYyx6jAz0ok8M6pDdfKxubTjdAZypJ2gZz14OfzrvOM0YGaA1OAn8N69JfPIbuTYVwhSfGwbcbfz71t+B9O1HTbaeHUCMFwYwZN7Yxzk10e0dqUBRQGo7PFIelLuGKaWGKA6Gdd/8hL/ALZ/1oPSkujnU8f9M6U1h3NOiIo/+Qnb/wC61a46CsiP/kJ2/wDutWuOgrSnsKe5R0n713/13asLUf8Akp+k/wDYPn/9CWt3SfvXf/XdqwtS4+Juk/8AXhP/ADWuij9r0ZmzrE6VFUqfdqKshk1FFFACN0qhaf8AIZvf91P5VfasuK4ih1i88yRUJCY3HrxQBpH7tY1gf3Gf9pv5mtL7baYx9oj/AO+qzUjt0BCakirknHHc1E1cuDS3JwCKYkciMzRzsu45IpMRf9BRf0o2xf8AQUX8hWfKym4j/wDSf+fhv0pc3P8Az8N+QqPEP/QTX8hRiH/oJr+Qp8rJ0JM3P/Pw35CjNz/z8N+QqPEP/QTX8hRiH/oJr+Qo5WF0SZuf+fhvyFJ/pP8Az8t+QpmIf+gmv5CjEP8A0E1/IUcrC6HH7Tx/pDflXL+HPP8A+E08Sf6Q+d8XYf3a6UrD/wBBNf0rmfDnlf8ACZeIv+JiB80XPH92umimqc/QTaOqH2kcfaG/IUubn/n4b8hUQEX/AEE1/SlxD/0E1/IVzcrKuiTNz/z8N+Qozc/8/DfkKjxD/wBBNfyFGIf+gmv5CjlYrokzc/8APw35CjNz/wA/DfkKjxD/ANBNfyFGIf8AoJr+Qo5WF0PP2n/n5b8hTYo/LB+YsWOSTSYh/wCgon5Ck2w/9BNPyFHKxqyJaZLGZCpDlSpyCKbth/6CafkKAsP/AEFE/IUuVhdEg+04/wCPlvyFLm5/5+G/IVHiH/oKJ+QoxD/0E1/IU+Vi0JM3P/Pw35CjNz/z8N+QqPEP/QTX8hRiH/oJr+Qo5WF0SZuf+fhvyFGbn/n4b8hUeIf+gmv5CjEP/QTX8hRysLoeftOP+PhvyFcp4+Nx9u8Nk3Dn/ibL2/2HrqCIcf8AITX8hXKePBF9t8N/8TJW/wCJsvp/zzet8NF+0QpWsdaDc54uW/IUubr/AJ+W/IVGBDn/AJCa/pS4h/6Ca/kK51FjuiTNz/z8N+QpCbn/AJ+W/IVGRF21NT+VQM0mT/paYzx8y1XKw0Kt5th1qK4mlIcREB9vQ56Vb/tGP/n+cfh/9am7nJybuP8AFlpOf+fqL8xT9mw0H/2gn/P+/wD3z/8AWppvLdnVpLtn2nI+U0nzf8/UX5ikwx/5e4R+Ip+ykGhL/aFp/wA9f/HTR/aFp/z1/wDHTUbLL2vIPzFMPnf8/MH/AH0KPZSK07kkd5DGu2O8ZV/3TTv7QT/n/f8A75p6pAVGdRQHv0pdlv8A9BJPyFTysWhQ1e/RtOmX7cxyBxt96sx6gmwf6c44/uUzVooG0+VUvldjj5QBzzWhHp8jICbk9B/CKXKxaFQ6gn/P+/8A3zR/aCf8/wC//fNXf7Nb/n4b/vkUf2a3/Pw3/fIpcrHaJSOoL/0EH/75/wDrUf2gn/P+/wD3z/8AWq7/AGa3/Pw3/fIo/s1v+fhv++RRZhaJS/tBP+f5/wDvn/61L/aKf8/z/wDfP/1quf2a3/Pw3/fIo/s1v+fhv++RRysLRKX9oJ/z/v8A98//AFqP7QT/AJ/n/wC+f/rVd/s1v+fhv++RR/Zrf8/Df98iizC0Sl/aCf8AP+//AHzR/aMf/P8Av/3zV3+zW/5+G/75FB01h/y8H/vkUcrFoY+m36KJ8XxGZT/DVptQjZSrXzEH/ZNR6fBHG9wst8qN5p4IFWjHb99ST8hT5WGhUur2zXTp1ExIEL/wn+6ax/h3f2q+CdLUyY/cj+E+tbWpx2/9nXONRQ/un7D0rJ+Hiwf8IXphOoIp8kcYFdEY2oP1RL3Ng3lsZBIlwVYDGQppRqC/8/7f981MEt/+gkn5LR5Vv/0Ek/IVz8rLbRR1C7MyQpHdu7eapxtrTzdY/wCPlvyFRCOAdNSQfgtOxD/0E1/IUcrC6JM3P/Pw35CjNz/z8N+QqPEP/QTX8hRiH/oJr+Qo5WK6JM3P/Pw35CjNz/z8N+QqPEP/AEE1/IUYh/6Ca/kKOVhdEmbn/n4b8hRm5/5+G/IVHiH/AKCa/kKMQ/8AQTX8hRysLokzc/8APw35CjNz/wA/DfkKjxD/ANBNfyFGIf8AoJr+Qo5WF0SZuf8An4b8hRm5/wCfhvyFR4h/6Ca/kKMQ/wDQTX8hRysLokzc/wDPw35Ck/0n/n5b8hTMQ/8AQTX8hRiH/oKJ+Qo5WGgqRP5vmPIXbGOakINRYh/6CifkKTEP/QUX8hRyseg6P/kJ2/8AutWsOgrJgW1S5WZtQVyoIAOKvfbrPj/SY/zrSKsiZPUh0n713/13asLVP+SmaT/14T/zWtvRnVxdMpyDM3NYmqf8lM0f3sZx+oreju/RkM6xOlRVKvSoqyGTUUUUABFQvbQO+541Y+pFTUnegCtLb20aOwgQgDONtUopYpEVlsE2kZGcVpXf/HvJ/uGsmy/494f9wVEpNFxSaJfMT/oHx/mKPMT/AJ8E/MUtRxtNKziKIMFOCd1RzsaSsSb0/wCfCP8AMUnmJj/jwT8xS+Xdf88P/Hqay3Q6wgf8Cpc76j5U+ookTP8Ax4J+YpS6f8+CfmKz11axa6Nql9Ym4BwYxcpuz6YznNX8XJ/5YD/vqqn7SCu0TeN9w8xP+fBPzFAkT/nwT8xRtuf+eA/76qITM07W6+UZlGWjEgLAepFJTl0Q2kSmROP9BQfiK5fw26/8Jn4j/wBBThouMj+5W1c6nBb6hBp80kMd3cKzQws/zOF6kCqej6Vf2uv6tqTxIYrxozGA/ICjHNb05OMZJq11oKybVjZEi/8APgn5ilEif9A9PzFIq3JBxAP++qQtMFYmJcKMt844H9KwU5PYb5R+9P8Anwj/ADFJ5if8+CfmKZBJJPEJoVikjI4dHBU1DdX0dteW9pcNFHcXBIhjZ8GTHXFNSk3otQ90s+Yn/Pgn5ijzE/58E/MUvl3X/PuP++qPLu/+fcf99Uc0hWQnmJ/z4R/mKPMT/nwj/MUpjusf6gf99UyGQybty7SrFSM0udhZDvMT/nwj/MUeYn/PhH+YpaZPJ5a5C7iSABRzsLId5if9A9PzFHmJ/wA+CfmKUR3Z/wCXcf8AfVHl3X/PuP8AvqjnYWQnmJ/z4J+Yo8xP+fBPzFL5d1/zwH/fdHl3X/PAf990c7H7onmJ/wA+CfmKPMT/AJ8E/MUvl3X/ADwH/fdHl3X/ADwH/fVHOw90QyJ/z4J+YrlPHzx/bvDX+hIP+Jsvp/zzeurMd1/z7j/vqsXxNpN9qVzpLQxoDZ3q3D7m/h2kf1rbD1PfVyZWsbXmR9rBPzFHmJ/z4J+Yo23ROPIH/fVL5d3/AM+4/wC+qxUmxrlE3of+XCP8xRuj/wCgfH+YpfLvP+fcf99UeXef88B/31RzSH7obo/+gfH+Yo3R/wDQPj/MUeXef88B/wB9UeXef88B/wB9UrsPdDdH/wA+Ef5im70/58I/zFO8u6/54D/vqo5mmiK+bDgMwHBo52HLEfvT/nwj/MUGRf8AnwT8xS4pGwATT5wsg3R5z9gj/MUeYn/PhH+YpkPnSKrpBkHvuqXy7n/ngP8AvqjndhWGl0/58E/MVKLyX/n3/wDHxTPLuf8AngP++qQx3XaAf99Uc0g0Jftkv/Puf++xR9sl/wCfc/8AfYqLy7r/AJ4D/vujy7r/AJ4D/vujnkHukv2yX/n3/wDHxTG1Flba0Sg+hkApojuv+eA/76rnbvwn9u8QXeo6hD58UsSpHH5pXYR16eta02pN87sJ26HSf2j/ALMf/fwUv9o8fcT/AL+CueHg3SMf8gs/9/2/xo/4Q7R/+gUf/Ahv8atOl/M/u/4IrHQ/2j/sJ/38FH9pD+5H/wB/RXPjwbpBP/IKP/f9v8aP+EM0j/oFn/v+3+NHNS7v7v8AghY6D+0h/cj/AO/ooOoj+4n/AH9Fc/8A8IZpH/QLP/f9v8aP+EM0j/oFn/v+3+NHNS7v7v8AggbZubdmLNbwEnqS6003Ft/z6wf99rWN/wAIZpH/AECz/wB/2/xpsng3R0QsdKOByf37f40XpfzP7v8AgjRo6rdW40y6ItYM+S+PnX0NZ3w9dB4L0v8A0FD+4HcUieEfDzqG+wnDLyDK3+NbNlbQWVmlraxLFDENqKOwolUgqbjG9x8pN5if8+Ef5ijzE/58I/zFM3SNOYo4wzBQTk1J5d3/AM+4/wC+q5+ZhZCeYn/Pgn5ijzE/58E/MUvl3X/PuP8Avqjy7r/ngP8AvujnY/dE8xP+fBPzFHmJ/wA+CfmKXy7r/ngP++6PLuv+eA/77o52HuieYn/Pgn5ijzE/58E/MUvl3X/PAf8AfdHl3X/PAf8AfVHOw90TzE/58E/MUeYn/Pgn5il8u6/59x/33R5d1/zwH/fdHOw90TzE/wCfBPzFHmJ/z4J+YpfLuv8An3H/AH3R5d1/zwH/AH3RzsPdE8xP+fBPzFHmJ/z4J+YpfLuv+fcf990eXdf88B/33RzsPdE8xP8AnwT8xR5i/wDPhH+YpfLuv+fcf99UeXdf8+4/76o52J2E3r/z4J+YoMif8+CfmKYjP5rRyR7GUDPOakNHOxqNx1s0Es5hezjRtuexq59jtcf6iP8A75qjYc6of+uX9a1a0i7oiSsxiRpGNqKFHtXL6qP+Lk6P/wBeU/8AMV1TVymrcfEfRj/06TD9RW9Dd+j/ACJZ1a9KiqVelRVkMmooooAKO9FHekwIrv8A495P9w1k2X/HtD/uCtS9XdbSA5+4ay7L/j2h/wBwVE9y47MmHWpdJAzN0+/UQ61JpXWb/fqE/eQ38JfaopO/FSmo2wQckCtdm2R0Pk2/0u+ZdU1aa1tIdLXxGRcajEG+1wASjv8A3e30rrPiR428ZReN5dI0W/isbK1topLaWWRUFyzDqSR830Fe8tpenG3ltzZ25hmJaVCg2ufU+tR3Wi6TdCL7Tp1rN5WBHviB2Y9K9551TlNSqUr2vp62OR4d9GeRePPFniXTLjQbi61tLS1NrHJdQ2uPNklJGcAjlevA5q34h8RalpviDxbqmmQ+fPbaHDPboY/mLEHk/wCFerXOlabdTxS3FhbzPD/q3eMEr9PSpWsrUzPMYIvMkXa7bRll9D7VyfX6KSap+vnqmUqM/wCY+codTu7nx/4S1Q+IX165XTbudVVAPLk2AmPj+VX/AISeLfHWteJrJ9Q1SB7W73G5tWkUvEOcYTGVI9691tNF0e1kWS2020iZCSpjiAIz1p9rpOlW9695b6faxXD/AH5EjAY/jXXUzfDTpumqSelr/f8A5/gQsPNO/MeH3fiLxlY6OPFQ8RSyxRa6LH7G0S7GjaQLyeuRmpPDH2+1+L/jiG88S3hCQl4LOTG2YFCcgei+1e3PpemvbG3aytzEX8zYUGN2c5x60SabpxvDePZwG4K7DKUG8r6Z9KweaUuRwjTs3+V1bp5P7ynQle9zwnWfFeqaf8O/C9rp97NY3d9FK3mJtRMqTwWIwD7VP4H8Rap4on+H+p6x815591HI23G7aAAa9sm0jS5reK3ksLWSKI5jRo1IT6CpINL0+LyjFZW6eUS0e2MDYT1x6U3mVD2XIqfva6+t/wDMfsZ813IvDtT8CmjFOrx0dAjAYrGt/vTf9dDWy3SseH783/XQ1E+hpDqSVFc9I/8AroKlqO46R/8AXQVEtgNdRxTsCkTpS1utjMMCmNjGafVe63eU+wgNtOCfWna4noP8wUhbivCNJ1rXLLxnbnxDruoRme88mKS3dJbOYZOE29VPv7V0178R7qHxwvh429pJZXLS28Nzbz7pI5UQsdwxxXb/AGXV5rR10vfyMfbx6nqSsGpTg9q8Asfi1qHh3wF4cFxA+qanqCzyNLITjaj4xkA811Ou/E3VIdJ0LU9O0VVttQj8y4mu3KLbgdVOBnPvTllOIi0raNtL5DjXiz1NiA2cc0u/isS/g/4SLw2IodQnsluo1Zbi0fDL3yprzX4LJqKabrXiDVPEmpX32K7ubVIrqf8AdBUPDH0PvWNLCOdKVS/wtK3qVKpaSXc9mDZPSnV5L4c+Jer6m+uWklhp4u9OgW7jeKctDLC3vjriuw+HXiSfxTpEmqtAkFs7lYF3ZkwOu4djntSrYKtRTc1t+o41Iy2OrpQBSLTqwsWN71Q1j7kX/XQVoDrWdq/3Yf8AroKiew1uMpsg+RvpTqbJ/q2+lYG5Z07iwjHtXCXfjDxJquuajZeENPsrmLSZhFdNcuQZHxkquOn1rvLD/jwjx/drjNX8CTS6te3+h6/eaKb9g16kCAiUgY3DPQ47iu7COkn734nLUvfQt6z4603Qbez/ALcjmhvp4vMe2hUyNGvdjjsPWkuPiN4ej1iy0uJ57m4vrdbiAQRlgYycZrP8RfD6PVpbW5t9XvLK8hszZyXGA7zQnqrZ7n1qfQvh/p+ieJLPVrG4kWOy0v7BHAVyMZJ3Z9cmuq2B5E7u9n9/T5GLdXoO0D4oeF9Y1GOxt5rhHlmeGN5IiqNIvVQ3TNWbT4ieGrrXv7HhunMpdokkKERu69UDdCRiuI+Gnwxv7eG3n8R3U6Cz1Ka8t7IEFAzMcNkc9D0rdsfhXp9trcNz/aFzJp9tdPeW1iyjZHM+ctnqeSTW1SjgIycU3ovlcSdayNfRfiNoesWl/dWEV/LDZFhI4tzglSQQvqeKw9V+NHhy0ttMmtrO/vBfXRtSiRfPE4GSGHr7Vfsfh9HYeB7nwxbaxdQia4knF3GNrqWfdj86x4PhHbQ26LHrlx9rTUl1FZ/LBPm4w2R0waVJYHVy7+fYcnVudC/xM8LJ4hh0Jrx1u5CqEFflR26Kx7HnpUnj/wAVXPh3UPD1tbwRSx6nqAtpWfOUXbnI965+6+DuizeNG8Sm4YNJMLiWExg7pBj5ge3Sup8ZeFYfEdxo80t08H9mXf2hVRc7/lIwfas6ywUZw9k7q2vqP97ZpmXonxT8K6pqFvZ281yj3MzwQvJEVR5FJBUH14Nauk+O9C1PVLuwtZpC1srM8xQiIhfvYbocVzmn/Cq1tdO0SzGoysuk6jJfqdg/eF93yn/vqr2g/D+DSri8jTVLqTS50lVLFgAsfmEl+ep61U44GzcW/wCn/kL97fUtad8TPDF890kNxKpt4HuAXQqJY06snqKz4PjF4NmtRcfarlEKJJ80JGEY4Dn/AGfeqmnfCezt9xn1e7uVispLKxVlAFtG4wQPWq03wbsZNNlsjq04WTSI9L3CMZCo27f9aprAJvV+Q71TpNc+JXhXSNXg0y7vj58qqxKjKoG+6WPbNdZLJvs5HBypTII7ivMde+Dei6r4it9We5ZGCRJcIYwwl8sYB56GvTGjWGxMSDCJHtA9gK5sXHCqEfYNt/auXTc7++VLf/j3T/dqQYzUdqcwp/u1IO9eXrodUtx1kB/aMn+4K0e9Z1h/yEH/AOuYrSFbUzOW4YFMZtvWpKp6rgaddEMQRC+CO3ymrSu7Ek4dc8c0u6vnTwF4y8Xrp3h7QdJuLV5Luyu7mSW8DOcxyccj2reT4qa5e6HoE1umn6fPfxSyz3F3nyQY2wUGO7V6Esrq301/p/5GUa8ep7aCaWvH/HnxF1vSNSFvYLYQpb6cl7I1xki7J/5Zxe9Y/iX4reKbHVbuSzsrVLO10+1u3gnU+ZmVsFQaiGW1pJPTXzE68Nj3ikZhXh+ofFjxFp3h3XprjSobjUNOvY7ZDACUAkAIYg+gNdj8G/Fmq+MPD9xc6tZfZ5oJvLDgYWUY6gZNKrltenSdZ2snbcI1oylyo7vzFU43D86eG4rw3XPCen/8L20/SxdamLS5sZLyWIXj4MoYYPXp14rW8WfEPUtF8eWWj2VxZXVkLuKzubbYRNHu/j3d6t5fz2VGXM2r6q36sXtrXcj14EUtebaD4t1e88ezeHZZbYW9uzN9oCcTr2jX/aXvXo6HiuOtRnRkoy6mylzK4/HFIegpc01/uVFh9DLm/wCQjL/uilNY2tX2uW+tTR2OjR3cW1fna42fpiq/9qeKP+hZg/8AAz/7GksO3qmvvNE0dDY/8hQ/9cv61qVxFpqnigai2PDUOfL/AOfz3/3a0P7V8Wf9CzB/4GD/AOJrSNCS7feiZtXOmJrlNZP/ABcbRf8Ar1m/mKlOreLP+hZg/wDAwf8AxNUraDxBqHjGy1LUNLhsre2gkQ4n3li2Mdq1pQcG2+z6kM7QVHTo+1NrnWwyaiiimAUd6KO9JgRXf/HvJ/uGsmz/AOPaH/cFa13/AMe8n+4aybP/AI9of9wVE9y1sTVJpHW4/wB+o6jt5JrdpNsYcM2eTUXtJBa8TVfoa8h/aIvXt5/DNu02qLa3F4yzx6eSJZAF4AA5NeofbJ/+fcf99Vlarp9tql7Y3l5YLJNYSGS3bf8AdYjGa68HiqeHxCqTV1r+RlOm5xsjy3Q9e8beGPCkt1cW088d1rCW+lRai375YHIA3n1610uq+MPFMfiG08JWltpi6y1kbyeaViIQucbV7k12Gt2NtrEcCX9isqwTLPH8+Nrqcg1m+J/C+j+JHjl1XSlknjG1ZUkKPj0yOce1dccfhpO9Sn3/AOAZOhUSSRyFj8Ttb1Kx0T7Fp9lHd315PZyiWT92rxZ+ZT3BIrOvvjNqVjoN2s+lRTaxbar/AGZiEFonfaDuA6ng9K6bxB8P9P1F9EtrezhtdO02R3a3Qkb9wxkEdDWlF4J8NRaD/Ya6FF9kMnnH5zvL/wB/d13e9dP13LY2fs767fP1JlRrX3OY074keJpvAOp61eaELa9s7hIo1kQxrMGOMgHkdaqfEXxF8RNMvPCCw3OmWsmpX3lyRjJQ5XIVj6fTvXc23hTRbfQX0VNNzaSMHdWmLEsDkcnmrPifQdN8R2Vvaatpqzx20iyQkOVZGHQgjpWNPMcHTqqfs1bXp5f5lSo1eTc5HxJ8SNQ8N6rrGk6paW4uo7aKXSgpOLpn+Uj8G/Sus8R6PJ4h8HpHqdxc2dysIlkNpMUw+3OAfTNY3irwbHr3ivw7q88MIg0Usyxnl3bjHPoMV2Ms0kkTRNbqVZSrDd2rGviMOo05UlaW8vy/4JcaU+Z82x4h8M73/hG/hfN42u9Zu7m9lnktV+23DSRHEpVQF9eB0rS8P/FjX9S8OeIrmXT7aLUNDaOSQSKUWWJskgA8g4Fd8PCeg/8ACLt4bOjRNpjOZPJL9HLZJz2Oeap2ngLwzaxzxw6OAk7RtMDKT5pTO3cT1xmuuWZYGo5ynDVu69L7fcZ+wqq3KyT4R+Mrjxxp1zrQt1trDzvLto2/1oxwd47c13ua5bRdJsdGvru703T0t2vHDzqr/KxA6gdAa2Rez5/49h/33XlYitRlUcqatHsdEISS97c0SeKxrb703/XU1YN9Pj/j2H/fVV7dXG9nABdi2B2rnk07WNIdSWobron++KmqO4RnUbACQQamWw7GsnSnVnC9nA/49x/31S/bp/8An3H/AH1WnOkRys0KjkXIKkZFU/t0/wDz7j/vqk+3T/8APsP++qOdByvsY1v4H8M2+rtq0OkQLd7twbnAb1x0zSDwR4ZXVX1ZdIgW9dzI0q5B3Hgn8Qa2vtk//PAf99UfbJv+fcf991r9dm3dTZPsl2MOfwJ4Xm0m20uTSITa2zFoE5+Qk5OD15NT6x4P0DVrK2sr/TY5be1I8mPJAGPp1FapvZsf8e4/76pBeT/8+4/76pfXav8AO9AVJdie3git7eOCGJY4o1CqoHAA6Cs6w8PaTYWN1p9rZRx2t1I8k8fUOz/eJ+tW/tk4/wCWA/76pDd3H/PuP++qz9q9UpPX+kPkv0MKy8BeF7GKWG00mKJJVCyBSfmUHIB/GtrR9HsdLedrG2EHntucKeCcdakF5cD/AJdx/wB9Uv2y4/59x/31Ws8VUqL35CVJLZF4U6s77bcf8+4/76pRe3GP+Pcf991jzx7lcrNAVnav92L/AK6Cl+3Tf8+4/wC+qgupJrnYrRBArBs7s0TkuUFFj6bJ/q2+hp1I/KEDuKyLLWl/8eMX+7VodayrWe4hhSMQhto67ql+2T5/49x/31WsZJIlxdzRxRgVn/bp/wDn3H/fVH26f/n3H/fVPnQuVmhgUhxms/7dP/z7D/vqj7bcf8+4H/AqPaIOVhrenR6pp0+nyyyxRzrsZ4m2uB7EdDXj3wb0hYNd8Uapcazqlx/Y+oS20K3F0zRhAv8AEO/1r2D7XcZ/49x/31VGys7OyN2bXTIYjduZLjb/AMtGPUn1roo4tU6c4d7fmRKk5STR5/4c+JGq6prep6UH0qXZYm9s7qFj5e0Nja+e/FdV8MvFN34qtLi+uIYreJH8tIf+WikdS3se1S23hnQbcSrD4fs41lDK+0Y3A8kGtLT7a2sJpJ7TTYoJJQBIUONwAwK6MTi8JOLVOFtv6+ZEadS+purTsCs77ZP/AM8B/wB9Uv26f/n3H/fVebGaSN3FmhijFZ/26f8A59x/31R9un/59x/31Ve0QuVmhUV5/wAesn+6aqfbZ/8An3H/AH1TZbqeSNk+zgbgRndSc00HKyK3/wBQn+7Tz0psSlYkVuSBzTx1rNLYp7hY/wDIRf8A65itPNZCtJDdNKqBwVA61N9tn/59x/31VwaVybGjUMi7wVbDKRgg9xVX7dP/AM+4/wC+qT7bP/z7r/31Ve0iHKytaeH9HtZYnt9MtomiRo4ysYG1W5YD0Bobw5obWUVm2k2jW8Tb4ojECqtnOQO3NWfts/8AzwX/AL6o+3XH/PuP++qv6x5i9mRX+i6XfGGS9022naAgxGSMHZj0pLnQdJupJZLnTLaZplVJGaMEuq8qD9Kl+3XH/PuP++qX7dcf8+6/99UvrHmHsxg0TSgtyp062xdY88eWMSYGBn14qxpmn2Om2wtrC1itoQchI1CgVEL2fvbg/wDAqDez/wDPuP8Avqk691ZsFAfNp9nJqaag1rE12iFEmK/MqnqM+lVZ9B0i4vTez6bayXRxmVowWOOnNTi9m/591/76o+3T/wDPuv8A31TjXa+Fg4XGQ6NpsbxyJYwI8bl0IUAhj1I+taQ6VQ+2z/8APuv/AH1R9uuP+fcf99UnVT3BQfQ0ccUh6VQ+3T/8+4/76pPts/8Az7j/AL6pKoh2aIpv+QjL/uinVGDJJcvMyhdwHGakNR3NVsLY/wDIUP8A1y/rWpWVYf8AIUP/AFy/rWrWlPYynuFFFFWSFRNUtRGgCWiiigAo70Ud6AIrv/j3k/3DWTZ/8e0P+4K1rv8A495P9w1k2f8Ax7Q/7orOe5a2JqTBxS0VA47AaKKKTHZhRRRSCzCiiigLMKKKKAswooooCzCiiigLMKBRRQFmFFFFCGkFKOtJRVMbCg0UVJNmFFFFAWYUUUUBZhRRRQFmZviTXNO8PaW2pao8qWykAmKIuRn2HNYPhD4l+DvFLSf2NqbyJGCWllhaNODyNzcZ9q62dPMt5IyqsXUgAjvivnbUfht47t/hhpnh+00u0ln/ALSuJboLKNyo+dhB6Gmo3E20fQxvLQhSLqHDLuU7xgr6/Ssvxb4n0XwtoTa3rd4LewVlXzQpbJPTAHWvnm8+E3xLvfA3hvRkRYNQ0tZWubpr4/v03EiDjsR37V1njL4X+MtX+GEujjW7m7nnkt2jsJ2QLZBTlgjgc496rl8xXZ3dr8WPAtxZXt0NXaJbEI1ws0DI6hjhTtIyQTW14p8ZaB4Z0e01bVrx4bS7dY4GWMuXZhkAAc815p4w+DP/ABRmtrpFzdap4i1KOCIz3sw4RHDbR2A4rb+LfgnWPFXhPwtpOnv5MthqFvLdSI4Vo0QYYr7inZBZnWeFvHHhnxNFdyaTqQY2ZAuEmUxNFnpuDYxU+t+LdB0ZbA6hqEarqM3kWzJ84kfGcAj2ry/xl8H5rLSUm8MzXWq30upRXWqrdXG176FAf3e4cAc9K5xPhX42uLm0vI7KKys1177dDppuN/2OHYRgH3J6CiyDmPe9L8QaPqWmpqFveRrbOzIjynZkg4IGa0DcWu1j9oiwn3jvGF+tfOY+Gvjizs9JbUNHj12GC2uYX083mwRyPIWSXI68H8MUzXNE12f4oaX4N0+WWG01O2gm16KJnZLUw8gK5/vcD3osguz3zW/EejaNfabZ6jdeRLqU3k2uR8sj+me1MTxXoDeILzQ/7RjW+s0WS5VjhUDdMk8Vh/GDwfN4q8DNYaXiPVbKRLrTZCcbZYyCoz2Bxg/WvINc+FvxCn8MxXElja3mu6tdyz6u6zYaL5QsYQnjaOaA1Pou71KwtYDNPewom3eDvHI9R61V0vxFpGo6bFqNvfRi3lYqjSnZuIOOAa8I8JfCPxZJc+Gl8VR/aLfTNGmt5AbsnM+f3ZOOtY/ir4V/E688HaZoFvYwM0NrOrTC5+eOVnJXk8Yxjkc1PL5hzH0RD4t0CTxHdeHxqUSajbIkksTnbhW+7gng5p1j4o0S91bUtMt9QT7Vpm37YrfKI9wyMk8c189a18KvHVxqeoXsuhQ31zd6PbWcF19t2vbTp1k96sa98JviLJFrcltcRSvcy2TvtnAa8SJAHU+nI/Gny+Ycx9HNqFjHbLcSXtssL/dkMo2n6GplZXUMrBlIyCDkEV8v6x8JPHkngywjhhvJLhLueb7IbpT5KuAFXb0I4/Cvevhdp+t6T4C0jTvECwJqNvbrHKImLAH6mpcbDTbOoooopDswooooCzCiiigLMBRRRQFmFFFFUgsFFFFAWCiiipCzCiiigLMKKKKAswooooCzCiiigLMKKKKAswooopoLMQDnpSmig0xpBYf8hU/9cv61q1k2P/IUP/XL+ta1ax2InuFFFFUQFRmpKjNAElFN8xfWjevrQK6HUnekEi+tG5euaChl1/x7yf7p/lWVZc2kWP7orWfa4IPIIxVdbS3VQqqQB2BqJRuNPQr4oxVn7LD/ALX5mj7LD/tfmaj2Y1IrYoxVn7LD/tfmaX7LD/tfmafsx8xVxRirItoCcc5+po+zwYzz+Zo9mHMVsUYqz9mgz/F+ZoFtAfX8zS9mHMVsUYq19lh/2vzNH2WH/a/M0/ZhzFXFGKs/ZYf9r8zR9mh/2vzNHsw5itijFWfs0P8AtfmaPs0P+1+Zo9mHMVsUYqz9mh/2vzNH2aH/AGvzNHsw5itijFWfs0P+1+Zo+yw/7X5mj2YcxWxRirP2WH/a/M0fZYf9r8zR7MOYrYoxVn7LD/tfmaPssP8AtfmaPZhzFbFGKs/ZYf8Aa/M0fZYf9r8zR7MOYrYoxVn7LD/tfmaPssP+1+Zo9mHMVsUYqz9lh/2vzNH2WH/a/M0ezDmKpUkYo2nNWvs0Hfd+Zo+z2/8AtfmaPZi5irg/Wk2mrf2e3/2vzNH2e3/2vzNP2Yc5VC+3FG09uKtfZ7f/AGvzNL9mg/2vzNL2YuYqAGjac1b+zQf7X5mj7NB/tfmafsx8xU2nmmiGMSNII1DsMFgoz+dXPs0H+1+Zo+zQf7X5mj2YrlbB7cUmDmrf2aD/AGvzNH2aD/a/M0vZhzFQqeaNpz7Vb+zQf7X5mj7NB/tfmafsx8xUCkUFTj0NW/s0H+1+Zo+zQf7X5mj2YcxUKntxRj16/Srf2aD/AGvzNIbWD/a/M0vZhzFWlxVn7LB/tfmaPssP+1+Zo9mPmK2KMVZ+yw/7X5mj7LD/ALX5mj2YcxWxRirP2WH/AGvzNH2WH/a/M0ezDmK2KMVZ+yw/7X5mj7ND/tfmaPZhzFbFGKs/Zof9r8zR9mh/2vzNHsw5itijFWfs0P8AtfmaPs0P+1+ZpezDmK2KMVZ+zQ/7X5mj7LD/ALX5mn7MOYrYoxVn7LD/ALX5mj7LD/tfmaPZhzFbFGKs/ZYf9r8zR9lh/wBr8zR7MOYrYoxVn7LD/tfmaPssP+1+Zo9mHMVsUYqz9lh/2vzNH2WH/a/M0ezDmK2KMVZ+yw/7X5mj7LD/ALX5mj2YcxWxRirP2WH/AGvzNH2WH/a/M0ezDmK2KCKs/ZYf9r8zS/ZYf9r8zR7MOYp2a/8AEzbP/PP+taw6VWit4YpDIgIbGM1PuFXFWRDd2OopNwo3CqELUWeak3Co+9AH/9k="/>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9982" y="956157"/>
            <a:ext cx="7499544" cy="5429776"/>
          </a:xfrm>
          <a:prstGeom prst="rect">
            <a:avLst/>
          </a:prstGeom>
        </p:spPr>
      </p:pic>
      <p:sp>
        <p:nvSpPr>
          <p:cNvPr id="9" name="Rounded Rectangle 8"/>
          <p:cNvSpPr/>
          <p:nvPr/>
        </p:nvSpPr>
        <p:spPr>
          <a:xfrm>
            <a:off x="3057235" y="4968979"/>
            <a:ext cx="2952519" cy="517421"/>
          </a:xfrm>
          <a:prstGeom prst="roundRect">
            <a:avLst>
              <a:gd name="adj" fmla="val 10000"/>
            </a:avLst>
          </a:prstGeom>
          <a:noFill/>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Tree>
    <p:extLst>
      <p:ext uri="{BB962C8B-B14F-4D97-AF65-F5344CB8AC3E}">
        <p14:creationId xmlns:p14="http://schemas.microsoft.com/office/powerpoint/2010/main" val="4084786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ED3DF17-AB2A-4FDE-A28D-66C77168BE9A}"/>
                  </a:ext>
                </a:extLst>
              </p:cNvPr>
              <p:cNvSpPr txBox="1"/>
              <p:nvPr/>
            </p:nvSpPr>
            <p:spPr>
              <a:xfrm>
                <a:off x="591336" y="1073977"/>
                <a:ext cx="11213602" cy="5282280"/>
              </a:xfrm>
              <a:prstGeom prst="rect">
                <a:avLst/>
              </a:prstGeom>
              <a:noFill/>
            </p:spPr>
            <p:txBody>
              <a:bodyPr wrap="square" lIns="0" rtlCol="0">
                <a:spAutoFit/>
              </a:bodyPr>
              <a:lstStyle/>
              <a:p>
                <a:r>
                  <a:rPr lang="en-US" sz="2000" b="1" dirty="0"/>
                  <a:t>Industrial employment:</a:t>
                </a:r>
                <a:endParaRPr lang="en-US" sz="2000" dirty="0"/>
              </a:p>
              <a:p>
                <a:pPr algn="ct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𝐼</m:t>
                        </m:r>
                      </m:sub>
                    </m:sSub>
                    <m:r>
                      <a:rPr lang="en-US" i="1">
                        <a:latin typeface="Cambria Math" panose="02040503050406030204" pitchFamily="18" charset="0"/>
                      </a:rPr>
                      <m:t>=</m:t>
                    </m:r>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sub>
                                  <m:sup>
                                    <m:r>
                                      <a:rPr lang="en-US" i="1">
                                        <a:latin typeface="Cambria Math" panose="02040503050406030204" pitchFamily="18" charset="0"/>
                                      </a:rPr>
                                      <m:t>𝑎</m:t>
                                    </m:r>
                                  </m:sup>
                                </m:sSubSup>
                              </m:e>
                            </m:nary>
                          </m:num>
                          <m:den>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sub>
                                  <m:sup>
                                    <m:r>
                                      <a:rPr lang="en-US" i="1">
                                        <a:latin typeface="Cambria Math" panose="02040503050406030204" pitchFamily="18" charset="0"/>
                                      </a:rPr>
                                      <m:t>𝑐</m:t>
                                    </m:r>
                                  </m:sup>
                                </m:sSubSup>
                              </m:e>
                            </m:nary>
                          </m:den>
                        </m:f>
                        <m:r>
                          <a:rPr lang="en-US" i="1">
                            <a:latin typeface="Cambria Math" panose="02040503050406030204" pitchFamily="18" charset="0"/>
                          </a:rPr>
                          <m:t>−1</m:t>
                        </m:r>
                      </m:e>
                    </m:d>
                    <m:r>
                      <a:rPr lang="en-US" i="1">
                        <a:latin typeface="Cambria Math" panose="02040503050406030204" pitchFamily="18" charset="0"/>
                      </a:rPr>
                      <m:t>∗100</m:t>
                    </m:r>
                  </m:oMath>
                </a14:m>
                <a:r>
                  <a:rPr lang="en-US" dirty="0"/>
                  <a:t>, </a:t>
                </a:r>
                <a:r>
                  <a:rPr lang="en-US" i="1" dirty="0"/>
                  <a:t>j</a:t>
                </a:r>
                <a:r>
                  <a:rPr lang="en-US" dirty="0"/>
                  <a:t> = 1</a:t>
                </a:r>
                <a:r>
                  <a:rPr lang="en-US" dirty="0" smtClean="0"/>
                  <a:t>,…,</a:t>
                </a:r>
                <a:r>
                  <a:rPr lang="en-US" dirty="0"/>
                  <a:t>J</a:t>
                </a:r>
                <a:r>
                  <a:rPr lang="en-US" dirty="0" smtClean="0"/>
                  <a:t>, </a:t>
                </a:r>
                <a:r>
                  <a:rPr lang="en-US" i="1" dirty="0"/>
                  <a:t>I</a:t>
                </a:r>
                <a:r>
                  <a:rPr lang="en-US" dirty="0"/>
                  <a:t> = 1,…,5	</a:t>
                </a:r>
              </a:p>
              <a:p>
                <a:r>
                  <a:rPr lang="en-US" dirty="0"/>
                  <a:t> </a:t>
                </a:r>
              </a:p>
              <a:p>
                <a:r>
                  <a:rPr lang="en-US" dirty="0"/>
                  <a:t>where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𝐼</m:t>
                        </m:r>
                      </m:sub>
                    </m:sSub>
                  </m:oMath>
                </a14:m>
                <a:r>
                  <a:rPr lang="en-US" dirty="0"/>
                  <a:t> is percentage change of employment for industry group </a:t>
                </a:r>
                <a:r>
                  <a:rPr lang="en-US" i="1" dirty="0"/>
                  <a:t>I</a:t>
                </a:r>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sub>
                      <m:sup>
                        <m:r>
                          <a:rPr lang="en-US" i="1">
                            <a:latin typeface="Cambria Math" panose="02040503050406030204" pitchFamily="18" charset="0"/>
                          </a:rPr>
                          <m:t>𝑎</m:t>
                        </m:r>
                      </m:sup>
                    </m:sSubSup>
                  </m:oMath>
                </a14:m>
                <a:r>
                  <a:rPr lang="en-US" dirty="0"/>
                  <a:t> and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sub>
                      <m:sup>
                        <m:r>
                          <a:rPr lang="en-US" i="1">
                            <a:latin typeface="Cambria Math" panose="02040503050406030204" pitchFamily="18" charset="0"/>
                          </a:rPr>
                          <m:t>𝑐</m:t>
                        </m:r>
                      </m:sup>
                    </m:sSubSup>
                  </m:oMath>
                </a14:m>
                <a:r>
                  <a:rPr lang="en-US" dirty="0"/>
                  <a:t> are employment for industry </a:t>
                </a:r>
                <a:r>
                  <a:rPr lang="en-US" i="1" dirty="0"/>
                  <a:t>j </a:t>
                </a:r>
                <a:r>
                  <a:rPr lang="en-US" dirty="0"/>
                  <a:t>(in group </a:t>
                </a:r>
                <a:r>
                  <a:rPr lang="en-US" i="1" dirty="0"/>
                  <a:t>I</a:t>
                </a:r>
                <a:r>
                  <a:rPr lang="en-US" dirty="0"/>
                  <a:t>) from a (alternative) and c (control) forecasts.</a:t>
                </a:r>
              </a:p>
              <a:p>
                <a:endParaRPr lang="en-US" b="1" dirty="0"/>
              </a:p>
              <a:p>
                <a:r>
                  <a:rPr lang="en-US" sz="2000" b="1" dirty="0"/>
                  <a:t>Industrial compensation:</a:t>
                </a:r>
              </a:p>
              <a:p>
                <a:pPr algn="ct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𝑊𝑆𝐷</m:t>
                        </m:r>
                      </m:e>
                      <m:sub>
                        <m:r>
                          <a:rPr lang="en-US" i="1">
                            <a:latin typeface="Cambria Math" panose="02040503050406030204" pitchFamily="18" charset="0"/>
                          </a:rPr>
                          <m:t>𝐼</m:t>
                        </m:r>
                      </m:sub>
                    </m:sSub>
                    <m:r>
                      <a:rPr lang="en-US" i="1">
                        <a:latin typeface="Cambria Math" panose="02040503050406030204" pitchFamily="18" charset="0"/>
                      </a:rPr>
                      <m:t>=</m:t>
                    </m:r>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𝑊𝑆𝐷</m:t>
                                    </m:r>
                                  </m:e>
                                  <m:sub>
                                    <m:r>
                                      <a:rPr lang="en-US" i="1">
                                        <a:latin typeface="Cambria Math" panose="02040503050406030204" pitchFamily="18" charset="0"/>
                                      </a:rPr>
                                      <m:t>𝑗</m:t>
                                    </m:r>
                                  </m:sub>
                                  <m:sup>
                                    <m:r>
                                      <a:rPr lang="en-US" i="1">
                                        <a:latin typeface="Cambria Math" panose="02040503050406030204" pitchFamily="18" charset="0"/>
                                      </a:rPr>
                                      <m:t>𝑎</m:t>
                                    </m:r>
                                  </m:sup>
                                </m:sSubSup>
                              </m:e>
                            </m:nary>
                          </m:num>
                          <m:den>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𝑊𝑆𝐷</m:t>
                                    </m:r>
                                  </m:e>
                                  <m:sub>
                                    <m:r>
                                      <a:rPr lang="en-US" i="1">
                                        <a:latin typeface="Cambria Math" panose="02040503050406030204" pitchFamily="18" charset="0"/>
                                      </a:rPr>
                                      <m:t>𝑗</m:t>
                                    </m:r>
                                  </m:sub>
                                  <m:sup>
                                    <m:r>
                                      <a:rPr lang="en-US" i="1">
                                        <a:latin typeface="Cambria Math" panose="02040503050406030204" pitchFamily="18" charset="0"/>
                                      </a:rPr>
                                      <m:t>𝑐</m:t>
                                    </m:r>
                                  </m:sup>
                                </m:sSubSup>
                              </m:e>
                            </m:nary>
                          </m:den>
                        </m:f>
                        <m:r>
                          <a:rPr lang="en-US" i="1">
                            <a:latin typeface="Cambria Math" panose="02040503050406030204" pitchFamily="18" charset="0"/>
                          </a:rPr>
                          <m:t>−1</m:t>
                        </m:r>
                      </m:e>
                    </m:d>
                    <m:r>
                      <a:rPr lang="en-US" i="1">
                        <a:latin typeface="Cambria Math" panose="02040503050406030204" pitchFamily="18" charset="0"/>
                      </a:rPr>
                      <m:t>∗100</m:t>
                    </m:r>
                  </m:oMath>
                </a14:m>
                <a:r>
                  <a:rPr lang="en-US" dirty="0"/>
                  <a:t>, </a:t>
                </a:r>
                <a:r>
                  <a:rPr lang="en-US" i="1" dirty="0"/>
                  <a:t>j</a:t>
                </a:r>
                <a:r>
                  <a:rPr lang="en-US" dirty="0"/>
                  <a:t> = 1</a:t>
                </a:r>
                <a:r>
                  <a:rPr lang="en-US" dirty="0" smtClean="0"/>
                  <a:t>,…,</a:t>
                </a:r>
                <a:r>
                  <a:rPr lang="en-US" dirty="0"/>
                  <a:t>J</a:t>
                </a:r>
                <a:r>
                  <a:rPr lang="en-US" dirty="0" smtClean="0"/>
                  <a:t>, </a:t>
                </a:r>
                <a:r>
                  <a:rPr lang="en-US" i="1" dirty="0"/>
                  <a:t>I</a:t>
                </a:r>
                <a:r>
                  <a:rPr lang="en-US" dirty="0"/>
                  <a:t> = 1,…,5	</a:t>
                </a:r>
              </a:p>
              <a:p>
                <a:r>
                  <a:rPr lang="en-US" dirty="0"/>
                  <a:t>where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𝑊𝑆𝐷</m:t>
                        </m:r>
                      </m:e>
                      <m:sub>
                        <m:r>
                          <a:rPr lang="en-US" i="1">
                            <a:latin typeface="Cambria Math" panose="02040503050406030204" pitchFamily="18" charset="0"/>
                          </a:rPr>
                          <m:t>𝐼</m:t>
                        </m:r>
                      </m:sub>
                    </m:sSub>
                  </m:oMath>
                </a14:m>
                <a:r>
                  <a:rPr lang="en-US" dirty="0"/>
                  <a:t> is percentage change of compensation for industry group </a:t>
                </a:r>
                <a:r>
                  <a:rPr lang="en-US" i="1" dirty="0"/>
                  <a:t>I</a:t>
                </a:r>
                <a:r>
                  <a:rPr lang="en-US" dirty="0"/>
                  <a:t>.</a:t>
                </a:r>
              </a:p>
              <a:p>
                <a:endParaRPr lang="en-US" b="1" dirty="0"/>
              </a:p>
              <a:p>
                <a:r>
                  <a:rPr lang="en-US" sz="2000" b="1" dirty="0"/>
                  <a:t>Industrial compensation rate:</a:t>
                </a:r>
              </a:p>
              <a:p>
                <a:endParaRPr lang="en-US" b="1" dirty="0"/>
              </a:p>
              <a:p>
                <a:pPr algn="ct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𝐼</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f>
                          <m:fPr>
                            <m:type m:val="skw"/>
                            <m:ctrlPr>
                              <a:rPr lang="en-US" i="1">
                                <a:latin typeface="Cambria Math" panose="02040503050406030204" pitchFamily="18" charset="0"/>
                              </a:rPr>
                            </m:ctrlPr>
                          </m:fPr>
                          <m:num>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𝑊𝑆𝐷</m:t>
                                            </m:r>
                                          </m:e>
                                          <m:sub>
                                            <m:r>
                                              <a:rPr lang="en-US" i="1">
                                                <a:latin typeface="Cambria Math" panose="02040503050406030204" pitchFamily="18" charset="0"/>
                                              </a:rPr>
                                              <m:t>𝑗</m:t>
                                            </m:r>
                                          </m:sub>
                                          <m:sup>
                                            <m:r>
                                              <a:rPr lang="en-US" i="1">
                                                <a:latin typeface="Cambria Math" panose="02040503050406030204" pitchFamily="18" charset="0"/>
                                              </a:rPr>
                                              <m:t>𝑎</m:t>
                                            </m:r>
                                          </m:sup>
                                        </m:sSubSup>
                                      </m:e>
                                    </m:nary>
                                  </m:num>
                                  <m:den>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sub>
                                          <m:sup>
                                            <m:r>
                                              <a:rPr lang="en-US" i="1">
                                                <a:latin typeface="Cambria Math" panose="02040503050406030204" pitchFamily="18" charset="0"/>
                                              </a:rPr>
                                              <m:t>𝑎</m:t>
                                            </m:r>
                                          </m:sup>
                                        </m:sSubSup>
                                      </m:e>
                                    </m:nary>
                                  </m:den>
                                </m:f>
                              </m:e>
                            </m:d>
                          </m:num>
                          <m:den>
                            <m:d>
                              <m:dPr>
                                <m:ctrlPr>
                                  <a:rPr lang="en-US" i="1">
                                    <a:latin typeface="Cambria Math" panose="02040503050406030204" pitchFamily="18" charset="0"/>
                                  </a:rPr>
                                </m:ctrlPr>
                              </m:dPr>
                              <m:e>
                                <m:f>
                                  <m:fPr>
                                    <m:type m:val="skw"/>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𝑊𝑆𝐷</m:t>
                                            </m:r>
                                          </m:e>
                                          <m:sub>
                                            <m:r>
                                              <a:rPr lang="en-US" i="1">
                                                <a:latin typeface="Cambria Math" panose="02040503050406030204" pitchFamily="18" charset="0"/>
                                              </a:rPr>
                                              <m:t>𝑗</m:t>
                                            </m:r>
                                          </m:sub>
                                          <m:sup>
                                            <m:r>
                                              <a:rPr lang="en-US" i="1">
                                                <a:latin typeface="Cambria Math" panose="02040503050406030204" pitchFamily="18" charset="0"/>
                                              </a:rPr>
                                              <m:t>𝑐</m:t>
                                            </m:r>
                                          </m:sup>
                                        </m:sSubSup>
                                      </m:e>
                                    </m:nary>
                                  </m:num>
                                  <m:den>
                                    <m:nary>
                                      <m:naryPr>
                                        <m:chr m:val="∑"/>
                                        <m:limLoc m:val="undOvr"/>
                                        <m:supHide m:val="on"/>
                                        <m:ctrlPr>
                                          <a:rPr lang="en-US" i="1">
                                            <a:latin typeface="Cambria Math" panose="02040503050406030204" pitchFamily="18" charset="0"/>
                                          </a:rPr>
                                        </m:ctrlPr>
                                      </m:naryPr>
                                      <m:sub>
                                        <m:r>
                                          <a:rPr lang="en-US" i="1">
                                            <a:latin typeface="Cambria Math" panose="02040503050406030204" pitchFamily="18" charset="0"/>
                                          </a:rPr>
                                          <m:t>𝑗</m:t>
                                        </m:r>
                                        <m:r>
                                          <a:rPr lang="en-US" i="1">
                                            <a:latin typeface="Cambria Math" panose="02040503050406030204" pitchFamily="18" charset="0"/>
                                          </a:rPr>
                                          <m:t>∈</m:t>
                                        </m:r>
                                        <m:r>
                                          <a:rPr lang="en-US" i="1">
                                            <a:latin typeface="Cambria Math" panose="02040503050406030204" pitchFamily="18" charset="0"/>
                                          </a:rPr>
                                          <m:t>𝐼</m:t>
                                        </m:r>
                                      </m:sub>
                                      <m:sup/>
                                      <m:e>
                                        <m:sSubSup>
                                          <m:sSubSupPr>
                                            <m:ctrlPr>
                                              <a:rPr lang="en-US" i="1">
                                                <a:latin typeface="Cambria Math" panose="02040503050406030204" pitchFamily="18" charset="0"/>
                                              </a:rPr>
                                            </m:ctrlPr>
                                          </m:sSubSupPr>
                                          <m:e>
                                            <m:r>
                                              <a:rPr lang="en-US" i="1">
                                                <a:latin typeface="Cambria Math" panose="02040503050406030204" pitchFamily="18" charset="0"/>
                                              </a:rPr>
                                              <m:t>𝐸</m:t>
                                            </m:r>
                                          </m:e>
                                          <m:sub>
                                            <m:r>
                                              <a:rPr lang="en-US" i="1">
                                                <a:latin typeface="Cambria Math" panose="02040503050406030204" pitchFamily="18" charset="0"/>
                                              </a:rPr>
                                              <m:t>𝑗</m:t>
                                            </m:r>
                                          </m:sub>
                                          <m:sup>
                                            <m:r>
                                              <a:rPr lang="en-US" i="1">
                                                <a:latin typeface="Cambria Math" panose="02040503050406030204" pitchFamily="18" charset="0"/>
                                              </a:rPr>
                                              <m:t>𝑐</m:t>
                                            </m:r>
                                          </m:sup>
                                        </m:sSubSup>
                                      </m:e>
                                    </m:nary>
                                  </m:den>
                                </m:f>
                              </m:e>
                            </m:d>
                          </m:den>
                        </m:f>
                        <m:r>
                          <a:rPr lang="en-US" i="1">
                            <a:latin typeface="Cambria Math" panose="02040503050406030204" pitchFamily="18" charset="0"/>
                          </a:rPr>
                          <m:t>−1</m:t>
                        </m:r>
                      </m:e>
                    </m:d>
                    <m:r>
                      <a:rPr lang="en-US" i="1">
                        <a:latin typeface="Cambria Math" panose="02040503050406030204" pitchFamily="18" charset="0"/>
                      </a:rPr>
                      <m:t>∗100</m:t>
                    </m:r>
                  </m:oMath>
                </a14:m>
                <a:r>
                  <a:rPr lang="en-US" dirty="0"/>
                  <a:t>, </a:t>
                </a:r>
                <a:r>
                  <a:rPr lang="en-US" i="1" dirty="0"/>
                  <a:t>j </a:t>
                </a:r>
                <a:r>
                  <a:rPr lang="en-US" dirty="0"/>
                  <a:t>= 1</a:t>
                </a:r>
                <a:r>
                  <a:rPr lang="en-US" dirty="0" smtClean="0"/>
                  <a:t>,…,</a:t>
                </a:r>
                <a:r>
                  <a:rPr lang="en-US" dirty="0"/>
                  <a:t>J</a:t>
                </a:r>
                <a:r>
                  <a:rPr lang="en-US" dirty="0" smtClean="0"/>
                  <a:t>, </a:t>
                </a:r>
                <a:r>
                  <a:rPr lang="en-US" i="1" dirty="0"/>
                  <a:t>I</a:t>
                </a:r>
                <a:r>
                  <a:rPr lang="en-US" dirty="0"/>
                  <a:t> = 1,…,5	</a:t>
                </a:r>
              </a:p>
              <a:p>
                <a:r>
                  <a:rPr lang="en-US" dirty="0"/>
                  <a:t>where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𝐼</m:t>
                        </m:r>
                      </m:sub>
                    </m:sSub>
                  </m:oMath>
                </a14:m>
                <a:r>
                  <a:rPr lang="en-US" dirty="0"/>
                  <a:t> is percentage change of compensation rate for industry group </a:t>
                </a:r>
                <a:r>
                  <a:rPr lang="en-US" i="1" dirty="0"/>
                  <a:t>I.</a:t>
                </a:r>
                <a:endParaRPr lang="en-US" dirty="0"/>
              </a:p>
            </p:txBody>
          </p:sp>
        </mc:Choice>
        <mc:Fallback>
          <p:sp>
            <p:nvSpPr>
              <p:cNvPr id="16" name="TextBox 15">
                <a:extLst>
                  <a:ext uri="{FF2B5EF4-FFF2-40B4-BE49-F238E27FC236}">
                    <a16:creationId xmlns:a16="http://schemas.microsoft.com/office/drawing/2014/main" id="{7ED3DF17-AB2A-4FDE-A28D-66C77168BE9A}"/>
                  </a:ext>
                </a:extLst>
              </p:cNvPr>
              <p:cNvSpPr txBox="1">
                <a:spLocks noRot="1" noChangeAspect="1" noMove="1" noResize="1" noEditPoints="1" noAdjustHandles="1" noChangeArrowheads="1" noChangeShapeType="1" noTextEdit="1"/>
              </p:cNvSpPr>
              <p:nvPr/>
            </p:nvSpPr>
            <p:spPr>
              <a:xfrm>
                <a:off x="591336" y="1073977"/>
                <a:ext cx="11213602" cy="5282280"/>
              </a:xfrm>
              <a:prstGeom prst="rect">
                <a:avLst/>
              </a:prstGeom>
              <a:blipFill>
                <a:blip r:embed="rId2"/>
                <a:stretch>
                  <a:fillRect l="-1359" t="-461" r="-870" b="-923"/>
                </a:stretch>
              </a:blipFill>
            </p:spPr>
            <p:txBody>
              <a:bodyPr/>
              <a:lstStyle/>
              <a:p>
                <a:r>
                  <a:rPr lang="en-US">
                    <a:noFill/>
                  </a:rPr>
                  <a:t> </a:t>
                </a:r>
              </a:p>
            </p:txBody>
          </p:sp>
        </mc:Fallback>
      </mc:AlternateContent>
      <p:sp>
        <p:nvSpPr>
          <p:cNvPr id="17" name="TextBox 16">
            <a:extLst>
              <a:ext uri="{FF2B5EF4-FFF2-40B4-BE49-F238E27FC236}">
                <a16:creationId xmlns:a16="http://schemas.microsoft.com/office/drawing/2014/main" id="{31823911-5270-4E41-BEE0-0F5CD6180E2E}"/>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Compensation Distribution</a:t>
            </a:r>
          </a:p>
        </p:txBody>
      </p:sp>
    </p:spTree>
    <p:extLst>
      <p:ext uri="{BB962C8B-B14F-4D97-AF65-F5344CB8AC3E}">
        <p14:creationId xmlns:p14="http://schemas.microsoft.com/office/powerpoint/2010/main" val="3831613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36E724F-3E46-4340-8ED2-CDBAC2C41CB1}"/>
              </a:ext>
            </a:extLst>
          </p:cNvPr>
          <p:cNvSpPr/>
          <p:nvPr/>
        </p:nvSpPr>
        <p:spPr>
          <a:xfrm>
            <a:off x="1285557" y="2507861"/>
            <a:ext cx="5282421" cy="460793"/>
          </a:xfrm>
          <a:prstGeom prst="rect">
            <a:avLst/>
          </a:prstGeom>
          <a:solidFill>
            <a:srgbClr val="A805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b="1" dirty="0" smtClean="0">
                <a:solidFill>
                  <a:schemeClr val="bg1"/>
                </a:solidFill>
                <a:latin typeface="Segoe UI Light" panose="020B0502040204020203" pitchFamily="34" charset="0"/>
                <a:cs typeface="Segoe UI Light" panose="020B0502040204020203" pitchFamily="34" charset="0"/>
              </a:rPr>
              <a:t>Inequality Coefficient</a:t>
            </a:r>
            <a:endParaRPr lang="en-US" b="1" dirty="0">
              <a:solidFill>
                <a:schemeClr val="bg1"/>
              </a:solidFill>
              <a:latin typeface="Segoe UI Light" panose="020B0502040204020203" pitchFamily="34" charset="0"/>
              <a:cs typeface="Segoe UI Light" panose="020B0502040204020203" pitchFamily="34" charset="0"/>
            </a:endParaRPr>
          </a:p>
        </p:txBody>
      </p:sp>
      <p:sp>
        <p:nvSpPr>
          <p:cNvPr id="5" name="Rectangle 4">
            <a:extLst>
              <a:ext uri="{FF2B5EF4-FFF2-40B4-BE49-F238E27FC236}">
                <a16:creationId xmlns:a16="http://schemas.microsoft.com/office/drawing/2014/main" id="{A5CA18DA-04FB-4196-A4D2-B01F8A7AA339}"/>
              </a:ext>
            </a:extLst>
          </p:cNvPr>
          <p:cNvSpPr/>
          <p:nvPr/>
        </p:nvSpPr>
        <p:spPr>
          <a:xfrm>
            <a:off x="1285557" y="314160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Employment by Race and Gender</a:t>
            </a:r>
          </a:p>
        </p:txBody>
      </p:sp>
      <p:sp>
        <p:nvSpPr>
          <p:cNvPr id="6" name="Rectangle 5">
            <a:extLst>
              <a:ext uri="{FF2B5EF4-FFF2-40B4-BE49-F238E27FC236}">
                <a16:creationId xmlns:a16="http://schemas.microsoft.com/office/drawing/2014/main" id="{F0C30E94-B83B-409B-919A-E1FD59AAAEB0}"/>
              </a:ext>
            </a:extLst>
          </p:cNvPr>
          <p:cNvSpPr/>
          <p:nvPr/>
        </p:nvSpPr>
        <p:spPr>
          <a:xfrm>
            <a:off x="1285560" y="1873150"/>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Compensation Distribution </a:t>
            </a:r>
          </a:p>
        </p:txBody>
      </p:sp>
      <p:sp>
        <p:nvSpPr>
          <p:cNvPr id="7" name="Rectangle 6">
            <a:extLst>
              <a:ext uri="{FF2B5EF4-FFF2-40B4-BE49-F238E27FC236}">
                <a16:creationId xmlns:a16="http://schemas.microsoft.com/office/drawing/2014/main" id="{E608611A-508E-4925-B8D8-09DA03F0FEA8}"/>
              </a:ext>
            </a:extLst>
          </p:cNvPr>
          <p:cNvSpPr/>
          <p:nvPr/>
        </p:nvSpPr>
        <p:spPr>
          <a:xfrm>
            <a:off x="1285558" y="5039751"/>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Model Simulation</a:t>
            </a:r>
          </a:p>
        </p:txBody>
      </p:sp>
      <p:sp>
        <p:nvSpPr>
          <p:cNvPr id="8" name="Rectangle 7">
            <a:extLst>
              <a:ext uri="{FF2B5EF4-FFF2-40B4-BE49-F238E27FC236}">
                <a16:creationId xmlns:a16="http://schemas.microsoft.com/office/drawing/2014/main" id="{03D508A7-A3F8-431B-9F99-A3A0A3FF9D34}"/>
              </a:ext>
            </a:extLst>
          </p:cNvPr>
          <p:cNvSpPr/>
          <p:nvPr/>
        </p:nvSpPr>
        <p:spPr>
          <a:xfrm>
            <a:off x="1285557" y="3769748"/>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Employment by Educational Attainment</a:t>
            </a:r>
          </a:p>
        </p:txBody>
      </p:sp>
      <p:sp>
        <p:nvSpPr>
          <p:cNvPr id="16" name="Rectangle 15">
            <a:extLst>
              <a:ext uri="{FF2B5EF4-FFF2-40B4-BE49-F238E27FC236}">
                <a16:creationId xmlns:a16="http://schemas.microsoft.com/office/drawing/2014/main" id="{BC2F12E4-CF37-42C4-B84B-3406B585ECFF}"/>
              </a:ext>
            </a:extLst>
          </p:cNvPr>
          <p:cNvSpPr/>
          <p:nvPr/>
        </p:nvSpPr>
        <p:spPr>
          <a:xfrm>
            <a:off x="1285563" y="5673496"/>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Q&amp;A</a:t>
            </a:r>
          </a:p>
        </p:txBody>
      </p:sp>
      <p:sp>
        <p:nvSpPr>
          <p:cNvPr id="17" name="TextBox 16">
            <a:extLst>
              <a:ext uri="{FF2B5EF4-FFF2-40B4-BE49-F238E27FC236}">
                <a16:creationId xmlns:a16="http://schemas.microsoft.com/office/drawing/2014/main" id="{E959A014-F099-4170-85CA-97F591191C90}"/>
              </a:ext>
            </a:extLst>
          </p:cNvPr>
          <p:cNvSpPr txBox="1"/>
          <p:nvPr/>
        </p:nvSpPr>
        <p:spPr>
          <a:xfrm>
            <a:off x="440536" y="296637"/>
            <a:ext cx="931306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dirty="0">
                <a:solidFill>
                  <a:srgbClr val="000000"/>
                </a:solidFill>
                <a:latin typeface="Segoe UI Semibold" panose="020B0702040204020203" pitchFamily="34" charset="0"/>
                <a:ea typeface="Verdana" panose="020B0604030504040204" pitchFamily="34" charset="0"/>
                <a:cs typeface="Segoe UI Semibold" panose="020B0702040204020203" pitchFamily="34" charset="0"/>
              </a:rPr>
              <a:t>Agenda</a:t>
            </a:r>
          </a:p>
        </p:txBody>
      </p:sp>
      <p:sp>
        <p:nvSpPr>
          <p:cNvPr id="11" name="Rectangle 10">
            <a:extLst>
              <a:ext uri="{FF2B5EF4-FFF2-40B4-BE49-F238E27FC236}">
                <a16:creationId xmlns:a16="http://schemas.microsoft.com/office/drawing/2014/main" id="{03D508A7-A3F8-431B-9F99-A3A0A3FF9D34}"/>
              </a:ext>
            </a:extLst>
          </p:cNvPr>
          <p:cNvSpPr/>
          <p:nvPr/>
        </p:nvSpPr>
        <p:spPr>
          <a:xfrm>
            <a:off x="1285558" y="4403977"/>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en-US" dirty="0">
                <a:solidFill>
                  <a:srgbClr val="000000"/>
                </a:solidFill>
                <a:latin typeface="Segoe UI Light" panose="020B0502040204020203" pitchFamily="34" charset="0"/>
                <a:cs typeface="Segoe UI Light" panose="020B0502040204020203" pitchFamily="34" charset="0"/>
              </a:rPr>
              <a:t>Prices by Income Level</a:t>
            </a:r>
          </a:p>
        </p:txBody>
      </p:sp>
      <p:sp>
        <p:nvSpPr>
          <p:cNvPr id="10" name="Rectangle 9">
            <a:extLst>
              <a:ext uri="{FF2B5EF4-FFF2-40B4-BE49-F238E27FC236}">
                <a16:creationId xmlns:a16="http://schemas.microsoft.com/office/drawing/2014/main" id="{E608611A-508E-4925-B8D8-09DA03F0FEA8}"/>
              </a:ext>
            </a:extLst>
          </p:cNvPr>
          <p:cNvSpPr/>
          <p:nvPr/>
        </p:nvSpPr>
        <p:spPr>
          <a:xfrm>
            <a:off x="1285559" y="1239405"/>
            <a:ext cx="5282421" cy="460793"/>
          </a:xfrm>
          <a:prstGeom prst="rect">
            <a:avLst/>
          </a:prstGeom>
          <a:solidFill>
            <a:srgbClr val="D9D9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000000"/>
                </a:solidFill>
                <a:latin typeface="Segoe UI Light" panose="020B0502040204020203" pitchFamily="34" charset="0"/>
                <a:cs typeface="Segoe UI Light" panose="020B0502040204020203" pitchFamily="34" charset="0"/>
              </a:rPr>
              <a:t>Introduction</a:t>
            </a:r>
          </a:p>
        </p:txBody>
      </p:sp>
    </p:spTree>
    <p:extLst>
      <p:ext uri="{BB962C8B-B14F-4D97-AF65-F5344CB8AC3E}">
        <p14:creationId xmlns:p14="http://schemas.microsoft.com/office/powerpoint/2010/main" val="1040007970"/>
      </p:ext>
    </p:extLst>
  </p:cSld>
  <p:clrMapOvr>
    <a:masterClrMapping/>
  </p:clrMapOvr>
</p:sld>
</file>

<file path=ppt/theme/theme1.xml><?xml version="1.0" encoding="utf-8"?>
<a:theme xmlns:a="http://schemas.openxmlformats.org/drawingml/2006/main" name="4_Office Theme">
  <a:themeElements>
    <a:clrScheme name="Custom 1">
      <a:dk1>
        <a:srgbClr val="000000"/>
      </a:dk1>
      <a:lt1>
        <a:srgbClr val="FFFFFF"/>
      </a:lt1>
      <a:dk2>
        <a:srgbClr val="8C172C"/>
      </a:dk2>
      <a:lt2>
        <a:srgbClr val="CF4242"/>
      </a:lt2>
      <a:accent1>
        <a:srgbClr val="4059AD"/>
      </a:accent1>
      <a:accent2>
        <a:srgbClr val="FFC000"/>
      </a:accent2>
      <a:accent3>
        <a:srgbClr val="008272"/>
      </a:accent3>
      <a:accent4>
        <a:srgbClr val="39008E"/>
      </a:accent4>
      <a:accent5>
        <a:srgbClr val="ED7D31"/>
      </a:accent5>
      <a:accent6>
        <a:srgbClr val="5A5B5D"/>
      </a:accent6>
      <a:hlink>
        <a:srgbClr val="0070C0"/>
      </a:hlink>
      <a:folHlink>
        <a:srgbClr val="E28D8D"/>
      </a:folHlink>
    </a:clrScheme>
    <a:fontScheme name="Custom 1">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62CB91FA59BF4CBD6C426253260008" ma:contentTypeVersion="12" ma:contentTypeDescription="Create a new document." ma:contentTypeScope="" ma:versionID="99aefa1051994aafe27482a7dc866886">
  <xsd:schema xmlns:xsd="http://www.w3.org/2001/XMLSchema" xmlns:xs="http://www.w3.org/2001/XMLSchema" xmlns:p="http://schemas.microsoft.com/office/2006/metadata/properties" xmlns:ns2="ee8f3be0-64b4-4b51-82ec-3b82af38d45f" xmlns:ns3="90be3902-1b3e-4694-aa63-88197a1015cc" targetNamespace="http://schemas.microsoft.com/office/2006/metadata/properties" ma:root="true" ma:fieldsID="886050228566b6640312ed0e6778705c" ns2:_="" ns3:_="">
    <xsd:import namespace="ee8f3be0-64b4-4b51-82ec-3b82af38d45f"/>
    <xsd:import namespace="90be3902-1b3e-4694-aa63-88197a1015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f3be0-64b4-4b51-82ec-3b82af38d4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be3902-1b3e-4694-aa63-88197a1015c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61E6DC-2BA2-43A9-BF3D-1EA816803A01}">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3b24be8e-4e01-42d4-b122-76c2d2c823ca"/>
    <ds:schemaRef ds:uri="506c607a-4a60-42db-91e0-253e498e9dd6"/>
    <ds:schemaRef ds:uri="http://www.w3.org/XML/1998/namespace"/>
  </ds:schemaRefs>
</ds:datastoreItem>
</file>

<file path=customXml/itemProps2.xml><?xml version="1.0" encoding="utf-8"?>
<ds:datastoreItem xmlns:ds="http://schemas.openxmlformats.org/officeDocument/2006/customXml" ds:itemID="{EE5E2097-2294-47BD-A2E7-D1DD09DBFCD5}">
  <ds:schemaRefs>
    <ds:schemaRef ds:uri="http://schemas.microsoft.com/sharepoint/v3/contenttype/forms"/>
  </ds:schemaRefs>
</ds:datastoreItem>
</file>

<file path=customXml/itemProps3.xml><?xml version="1.0" encoding="utf-8"?>
<ds:datastoreItem xmlns:ds="http://schemas.openxmlformats.org/officeDocument/2006/customXml" ds:itemID="{F66A79CE-ADD2-4564-ACA0-3BE0D7E212BE}"/>
</file>

<file path=docProps/app.xml><?xml version="1.0" encoding="utf-8"?>
<Properties xmlns="http://schemas.openxmlformats.org/officeDocument/2006/extended-properties" xmlns:vt="http://schemas.openxmlformats.org/officeDocument/2006/docPropsVTypes">
  <Template/>
  <TotalTime>12800</TotalTime>
  <Words>4084</Words>
  <Application>Microsoft Office PowerPoint</Application>
  <PresentationFormat>Widescreen</PresentationFormat>
  <Paragraphs>365</Paragraphs>
  <Slides>33</Slides>
  <Notes>10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Calibri</vt:lpstr>
      <vt:lpstr>Cambria Math</vt:lpstr>
      <vt:lpstr>Garamond</vt:lpstr>
      <vt:lpstr>Quattrocento Sans</vt:lpstr>
      <vt:lpstr>Segoe UI Light</vt:lpstr>
      <vt:lpstr>Segoe UI Semibold</vt:lpstr>
      <vt:lpstr>Segoe UI Semilight</vt:lpstr>
      <vt:lpstr>Verdana</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Lin</dc:creator>
  <cp:lastModifiedBy>May Lin</cp:lastModifiedBy>
  <cp:revision>279</cp:revision>
  <dcterms:created xsi:type="dcterms:W3CDTF">2021-06-11T14:03:46Z</dcterms:created>
  <dcterms:modified xsi:type="dcterms:W3CDTF">2021-11-09T00:04:14Z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0x010100C462CB91FA59BF4CBD6C426253260008</vt:lpwstr>
  </property>
</Properties>
</file>